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71" r:id="rId2"/>
    <p:sldId id="519" r:id="rId3"/>
    <p:sldId id="288" r:id="rId4"/>
    <p:sldId id="283" r:id="rId5"/>
    <p:sldId id="488" r:id="rId6"/>
    <p:sldId id="517" r:id="rId7"/>
    <p:sldId id="450" r:id="rId8"/>
    <p:sldId id="599" r:id="rId9"/>
    <p:sldId id="439" r:id="rId10"/>
    <p:sldId id="600" r:id="rId11"/>
    <p:sldId id="602" r:id="rId12"/>
    <p:sldId id="444" r:id="rId13"/>
    <p:sldId id="609" r:id="rId14"/>
    <p:sldId id="402" r:id="rId15"/>
    <p:sldId id="386" r:id="rId16"/>
    <p:sldId id="403" r:id="rId17"/>
    <p:sldId id="396" r:id="rId18"/>
    <p:sldId id="518" r:id="rId19"/>
    <p:sldId id="404" r:id="rId20"/>
    <p:sldId id="603" r:id="rId21"/>
    <p:sldId id="607" r:id="rId22"/>
    <p:sldId id="277" r:id="rId23"/>
    <p:sldId id="608" r:id="rId24"/>
    <p:sldId id="328" r:id="rId25"/>
    <p:sldId id="509" r:id="rId26"/>
    <p:sldId id="610" r:id="rId27"/>
  </p:sldIdLst>
  <p:sldSz cx="12192000" cy="6858000"/>
  <p:notesSz cx="6858000" cy="9144000"/>
  <p:embeddedFontLst>
    <p:embeddedFont>
      <p:font typeface="Arial Narrow" panose="020B0606020202030204" pitchFamily="34" charset="0"/>
      <p:regular r:id="rId29"/>
      <p:bold r:id="rId30"/>
      <p:italic r:id="rId31"/>
      <p:bold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B910E-1EA2-5062-D31D-D678E7B34609}" name="Pia Redenius" initials="PR" userId="S::pia.redenius@leuphana.de::dd9ada72-ce3f-466d-8b53-61080c9a1187" providerId="AD"/>
  <p188:author id="{BDF9A328-B450-BA3A-B377-4279C03EC2F4}" name="Sebastian Möller" initials="SM" userId="24adafb6b2a2ee45" providerId="Windows Live"/>
  <p188:author id="{344B5AA9-A24A-6A4A-4D55-90500EABADDD}" name="Anna Steinhardt" initials="AS" userId="S::Anna.Steinhardt@ms.leuphana.de::f5ed9042-30ca-4043-8f6c-ec0f8a78cf3a" providerId="AD"/>
  <p188:author id="{E893A6CA-0DA4-555F-27FA-776489B51CE4}" name="Anna Steinhardt" initials="AS" userId="Anna Steinhardt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DDBF"/>
    <a:srgbClr val="8D8E3D"/>
    <a:srgbClr val="66787C"/>
    <a:srgbClr val="927B2D"/>
    <a:srgbClr val="80867B"/>
    <a:srgbClr val="D6D7D4"/>
    <a:srgbClr val="A8ACA5"/>
    <a:srgbClr val="C9D2D5"/>
    <a:srgbClr val="98A3A6"/>
    <a:srgbClr val="B5B5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3327F7-9C0C-4273-A447-F549D5B97EA3}" v="3" dt="2025-04-07T14:44:46.4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FD4443E-F989-4FC4-A0C8-D5A2AF1F390B}" styleName="Dunkle Formatvorlage 1 - Akz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197" autoAdjust="0"/>
    <p:restoredTop sz="82245"/>
  </p:normalViewPr>
  <p:slideViewPr>
    <p:cSldViewPr snapToGrid="0">
      <p:cViewPr varScale="1">
        <p:scale>
          <a:sx n="102" d="100"/>
          <a:sy n="102" d="100"/>
        </p:scale>
        <p:origin x="402" y="7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no Hensel" userId="c67bf21f-d046-4fef-b9e1-3f2e24d51e95" providerId="ADAL" clId="{27E58A0C-1557-40BD-9473-939C2FBD39D2}"/>
    <pc:docChg chg="undo custSel modSld">
      <pc:chgData name="Juno Hensel" userId="c67bf21f-d046-4fef-b9e1-3f2e24d51e95" providerId="ADAL" clId="{27E58A0C-1557-40BD-9473-939C2FBD39D2}" dt="2025-04-03T13:50:31.658" v="397" actId="20577"/>
      <pc:docMkLst>
        <pc:docMk/>
      </pc:docMkLst>
      <pc:sldChg chg="addSp delSp modSp mod">
        <pc:chgData name="Juno Hensel" userId="c67bf21f-d046-4fef-b9e1-3f2e24d51e95" providerId="ADAL" clId="{27E58A0C-1557-40BD-9473-939C2FBD39D2}" dt="2025-04-03T13:24:22.883" v="50" actId="1036"/>
        <pc:sldMkLst>
          <pc:docMk/>
          <pc:sldMk cId="2910836819" sldId="271"/>
        </pc:sldMkLst>
        <pc:spChg chg="mod">
          <ac:chgData name="Juno Hensel" userId="c67bf21f-d046-4fef-b9e1-3f2e24d51e95" providerId="ADAL" clId="{27E58A0C-1557-40BD-9473-939C2FBD39D2}" dt="2025-04-03T11:11:27.772" v="6" actId="113"/>
          <ac:spMkLst>
            <pc:docMk/>
            <pc:sldMk cId="2910836819" sldId="271"/>
            <ac:spMk id="2" creationId="{00000000-0000-0000-0000-000000000000}"/>
          </ac:spMkLst>
        </pc:spChg>
        <pc:spChg chg="add mod">
          <ac:chgData name="Juno Hensel" userId="c67bf21f-d046-4fef-b9e1-3f2e24d51e95" providerId="ADAL" clId="{27E58A0C-1557-40BD-9473-939C2FBD39D2}" dt="2025-04-03T10:49:43.965" v="5"/>
          <ac:spMkLst>
            <pc:docMk/>
            <pc:sldMk cId="2910836819" sldId="271"/>
            <ac:spMk id="5" creationId="{E81FC412-367D-D81B-6780-0D769FDB2E5F}"/>
          </ac:spMkLst>
        </pc:spChg>
        <pc:spChg chg="mod">
          <ac:chgData name="Juno Hensel" userId="c67bf21f-d046-4fef-b9e1-3f2e24d51e95" providerId="ADAL" clId="{27E58A0C-1557-40BD-9473-939C2FBD39D2}" dt="2025-04-03T13:24:22.883" v="50" actId="1036"/>
          <ac:spMkLst>
            <pc:docMk/>
            <pc:sldMk cId="2910836819" sldId="271"/>
            <ac:spMk id="6" creationId="{955968BD-6B62-79D4-535B-D2B9E14B2699}"/>
          </ac:spMkLst>
        </pc:spChg>
        <pc:spChg chg="del">
          <ac:chgData name="Juno Hensel" userId="c67bf21f-d046-4fef-b9e1-3f2e24d51e95" providerId="ADAL" clId="{27E58A0C-1557-40BD-9473-939C2FBD39D2}" dt="2025-04-03T10:49:35.004" v="0" actId="478"/>
          <ac:spMkLst>
            <pc:docMk/>
            <pc:sldMk cId="2910836819" sldId="271"/>
            <ac:spMk id="7" creationId="{8EB3A098-4704-9387-01C2-9B48217BDDA0}"/>
          </ac:spMkLst>
        </pc:spChg>
        <pc:spChg chg="del">
          <ac:chgData name="Juno Hensel" userId="c67bf21f-d046-4fef-b9e1-3f2e24d51e95" providerId="ADAL" clId="{27E58A0C-1557-40BD-9473-939C2FBD39D2}" dt="2025-04-03T10:49:43.217" v="4" actId="478"/>
          <ac:spMkLst>
            <pc:docMk/>
            <pc:sldMk cId="2910836819" sldId="271"/>
            <ac:spMk id="10" creationId="{2A44781D-78D9-4EEF-B5E1-F47E812A6442}"/>
          </ac:spMkLst>
        </pc:spChg>
        <pc:spChg chg="add mod">
          <ac:chgData name="Juno Hensel" userId="c67bf21f-d046-4fef-b9e1-3f2e24d51e95" providerId="ADAL" clId="{27E58A0C-1557-40BD-9473-939C2FBD39D2}" dt="2025-04-03T10:49:43.965" v="5"/>
          <ac:spMkLst>
            <pc:docMk/>
            <pc:sldMk cId="2910836819" sldId="271"/>
            <ac:spMk id="15" creationId="{85952B60-B26F-0D9D-6D8C-5AE119F75C15}"/>
          </ac:spMkLst>
        </pc:spChg>
        <pc:picChg chg="del">
          <ac:chgData name="Juno Hensel" userId="c67bf21f-d046-4fef-b9e1-3f2e24d51e95" providerId="ADAL" clId="{27E58A0C-1557-40BD-9473-939C2FBD39D2}" dt="2025-04-03T10:49:40.268" v="3" actId="478"/>
          <ac:picMkLst>
            <pc:docMk/>
            <pc:sldMk cId="2910836819" sldId="271"/>
            <ac:picMk id="3" creationId="{835671B5-138C-9B59-F197-9DE2B875D4EF}"/>
          </ac:picMkLst>
        </pc:picChg>
        <pc:picChg chg="add mod">
          <ac:chgData name="Juno Hensel" userId="c67bf21f-d046-4fef-b9e1-3f2e24d51e95" providerId="ADAL" clId="{27E58A0C-1557-40BD-9473-939C2FBD39D2}" dt="2025-04-03T10:49:43.965" v="5"/>
          <ac:picMkLst>
            <pc:docMk/>
            <pc:sldMk cId="2910836819" sldId="271"/>
            <ac:picMk id="4" creationId="{BF8D2F9E-004A-3248-D8FF-F515248C3D8C}"/>
          </ac:picMkLst>
        </pc:picChg>
        <pc:picChg chg="del">
          <ac:chgData name="Juno Hensel" userId="c67bf21f-d046-4fef-b9e1-3f2e24d51e95" providerId="ADAL" clId="{27E58A0C-1557-40BD-9473-939C2FBD39D2}" dt="2025-04-03T10:49:36.787" v="1" actId="478"/>
          <ac:picMkLst>
            <pc:docMk/>
            <pc:sldMk cId="2910836819" sldId="271"/>
            <ac:picMk id="8" creationId="{5FB41F25-5DCF-49EF-785A-D98DBEAA95D8}"/>
          </ac:picMkLst>
        </pc:picChg>
        <pc:picChg chg="del">
          <ac:chgData name="Juno Hensel" userId="c67bf21f-d046-4fef-b9e1-3f2e24d51e95" providerId="ADAL" clId="{27E58A0C-1557-40BD-9473-939C2FBD39D2}" dt="2025-04-03T10:49:38.507" v="2" actId="478"/>
          <ac:picMkLst>
            <pc:docMk/>
            <pc:sldMk cId="2910836819" sldId="271"/>
            <ac:picMk id="9" creationId="{8E828B9E-CC19-ED5D-B04F-7FF3FADA90BB}"/>
          </ac:picMkLst>
        </pc:picChg>
        <pc:picChg chg="add mod">
          <ac:chgData name="Juno Hensel" userId="c67bf21f-d046-4fef-b9e1-3f2e24d51e95" providerId="ADAL" clId="{27E58A0C-1557-40BD-9473-939C2FBD39D2}" dt="2025-04-03T10:49:43.965" v="5"/>
          <ac:picMkLst>
            <pc:docMk/>
            <pc:sldMk cId="2910836819" sldId="271"/>
            <ac:picMk id="11" creationId="{2ABD1628-E67B-934C-1D79-142B309335DD}"/>
          </ac:picMkLst>
        </pc:picChg>
        <pc:picChg chg="mod modCrop">
          <ac:chgData name="Juno Hensel" userId="c67bf21f-d046-4fef-b9e1-3f2e24d51e95" providerId="ADAL" clId="{27E58A0C-1557-40BD-9473-939C2FBD39D2}" dt="2025-04-03T13:24:22.883" v="50" actId="1036"/>
          <ac:picMkLst>
            <pc:docMk/>
            <pc:sldMk cId="2910836819" sldId="271"/>
            <ac:picMk id="13" creationId="{874222E8-F75F-4F6B-B20F-1ABD4A3E7D79}"/>
          </ac:picMkLst>
        </pc:picChg>
        <pc:picChg chg="add mod">
          <ac:chgData name="Juno Hensel" userId="c67bf21f-d046-4fef-b9e1-3f2e24d51e95" providerId="ADAL" clId="{27E58A0C-1557-40BD-9473-939C2FBD39D2}" dt="2025-04-03T10:49:43.965" v="5"/>
          <ac:picMkLst>
            <pc:docMk/>
            <pc:sldMk cId="2910836819" sldId="271"/>
            <ac:picMk id="14" creationId="{F3EE011A-A8F2-9FA8-CAEF-4F78B1BF32F3}"/>
          </ac:picMkLst>
        </pc:picChg>
      </pc:sldChg>
      <pc:sldChg chg="modSp mod">
        <pc:chgData name="Juno Hensel" userId="c67bf21f-d046-4fef-b9e1-3f2e24d51e95" providerId="ADAL" clId="{27E58A0C-1557-40BD-9473-939C2FBD39D2}" dt="2025-04-03T13:48:50.329" v="383" actId="1076"/>
        <pc:sldMkLst>
          <pc:docMk/>
          <pc:sldMk cId="1003019407" sldId="277"/>
        </pc:sldMkLst>
        <pc:spChg chg="mod">
          <ac:chgData name="Juno Hensel" userId="c67bf21f-d046-4fef-b9e1-3f2e24d51e95" providerId="ADAL" clId="{27E58A0C-1557-40BD-9473-939C2FBD39D2}" dt="2025-04-03T13:48:28.778" v="378" actId="20577"/>
          <ac:spMkLst>
            <pc:docMk/>
            <pc:sldMk cId="1003019407" sldId="277"/>
            <ac:spMk id="5" creationId="{00000000-0000-0000-0000-000000000000}"/>
          </ac:spMkLst>
        </pc:spChg>
        <pc:spChg chg="mod">
          <ac:chgData name="Juno Hensel" userId="c67bf21f-d046-4fef-b9e1-3f2e24d51e95" providerId="ADAL" clId="{27E58A0C-1557-40BD-9473-939C2FBD39D2}" dt="2025-04-03T13:48:50.329" v="383" actId="1076"/>
          <ac:spMkLst>
            <pc:docMk/>
            <pc:sldMk cId="1003019407" sldId="277"/>
            <ac:spMk id="9" creationId="{B689EC38-92F1-7065-DC9E-3FCF41344C8A}"/>
          </ac:spMkLst>
        </pc:spChg>
      </pc:sldChg>
      <pc:sldChg chg="modSp mod">
        <pc:chgData name="Juno Hensel" userId="c67bf21f-d046-4fef-b9e1-3f2e24d51e95" providerId="ADAL" clId="{27E58A0C-1557-40BD-9473-939C2FBD39D2}" dt="2025-04-03T13:49:59.171" v="389" actId="20577"/>
        <pc:sldMkLst>
          <pc:docMk/>
          <pc:sldMk cId="931055422" sldId="283"/>
        </pc:sldMkLst>
        <pc:spChg chg="mod">
          <ac:chgData name="Juno Hensel" userId="c67bf21f-d046-4fef-b9e1-3f2e24d51e95" providerId="ADAL" clId="{27E58A0C-1557-40BD-9473-939C2FBD39D2}" dt="2025-04-03T13:49:59.171" v="389" actId="20577"/>
          <ac:spMkLst>
            <pc:docMk/>
            <pc:sldMk cId="931055422" sldId="283"/>
            <ac:spMk id="4" creationId="{00000000-0000-0000-0000-000000000000}"/>
          </ac:spMkLst>
        </pc:spChg>
      </pc:sldChg>
      <pc:sldChg chg="modSp mod">
        <pc:chgData name="Juno Hensel" userId="c67bf21f-d046-4fef-b9e1-3f2e24d51e95" providerId="ADAL" clId="{27E58A0C-1557-40BD-9473-939C2FBD39D2}" dt="2025-04-03T13:25:08.870" v="54" actId="12"/>
        <pc:sldMkLst>
          <pc:docMk/>
          <pc:sldMk cId="1867949623" sldId="288"/>
        </pc:sldMkLst>
        <pc:spChg chg="mod">
          <ac:chgData name="Juno Hensel" userId="c67bf21f-d046-4fef-b9e1-3f2e24d51e95" providerId="ADAL" clId="{27E58A0C-1557-40BD-9473-939C2FBD39D2}" dt="2025-04-03T13:25:08.870" v="54" actId="12"/>
          <ac:spMkLst>
            <pc:docMk/>
            <pc:sldMk cId="1867949623" sldId="288"/>
            <ac:spMk id="5" creationId="{00000000-0000-0000-0000-000000000000}"/>
          </ac:spMkLst>
        </pc:spChg>
      </pc:sldChg>
      <pc:sldChg chg="modSp mod">
        <pc:chgData name="Juno Hensel" userId="c67bf21f-d046-4fef-b9e1-3f2e24d51e95" providerId="ADAL" clId="{27E58A0C-1557-40BD-9473-939C2FBD39D2}" dt="2025-04-03T13:41:51.322" v="313" actId="1076"/>
        <pc:sldMkLst>
          <pc:docMk/>
          <pc:sldMk cId="480251564" sldId="386"/>
        </pc:sldMkLst>
        <pc:spChg chg="mod">
          <ac:chgData name="Juno Hensel" userId="c67bf21f-d046-4fef-b9e1-3f2e24d51e95" providerId="ADAL" clId="{27E58A0C-1557-40BD-9473-939C2FBD39D2}" dt="2025-04-03T13:41:47.911" v="312" actId="1076"/>
          <ac:spMkLst>
            <pc:docMk/>
            <pc:sldMk cId="480251564" sldId="386"/>
            <ac:spMk id="10" creationId="{3E0AE363-F9F0-264F-FF9C-5035D856B53B}"/>
          </ac:spMkLst>
        </pc:spChg>
        <pc:picChg chg="mod">
          <ac:chgData name="Juno Hensel" userId="c67bf21f-d046-4fef-b9e1-3f2e24d51e95" providerId="ADAL" clId="{27E58A0C-1557-40BD-9473-939C2FBD39D2}" dt="2025-04-03T13:41:51.322" v="313" actId="1076"/>
          <ac:picMkLst>
            <pc:docMk/>
            <pc:sldMk cId="480251564" sldId="386"/>
            <ac:picMk id="8" creationId="{F8CA07CC-BA0C-40C8-880A-B2D40AA4629F}"/>
          </ac:picMkLst>
        </pc:picChg>
      </pc:sldChg>
      <pc:sldChg chg="modSp mod">
        <pc:chgData name="Juno Hensel" userId="c67bf21f-d046-4fef-b9e1-3f2e24d51e95" providerId="ADAL" clId="{27E58A0C-1557-40BD-9473-939C2FBD39D2}" dt="2025-04-03T13:50:05.956" v="391" actId="20577"/>
        <pc:sldMkLst>
          <pc:docMk/>
          <pc:sldMk cId="3376002908" sldId="396"/>
        </pc:sldMkLst>
        <pc:spChg chg="mod">
          <ac:chgData name="Juno Hensel" userId="c67bf21f-d046-4fef-b9e1-3f2e24d51e95" providerId="ADAL" clId="{27E58A0C-1557-40BD-9473-939C2FBD39D2}" dt="2025-04-03T13:50:05.956" v="391" actId="20577"/>
          <ac:spMkLst>
            <pc:docMk/>
            <pc:sldMk cId="3376002908" sldId="396"/>
            <ac:spMk id="4" creationId="{00000000-0000-0000-0000-000000000000}"/>
          </ac:spMkLst>
        </pc:spChg>
        <pc:spChg chg="mod">
          <ac:chgData name="Juno Hensel" userId="c67bf21f-d046-4fef-b9e1-3f2e24d51e95" providerId="ADAL" clId="{27E58A0C-1557-40BD-9473-939C2FBD39D2}" dt="2025-04-03T13:43:20.544" v="325" actId="1076"/>
          <ac:spMkLst>
            <pc:docMk/>
            <pc:sldMk cId="3376002908" sldId="396"/>
            <ac:spMk id="9" creationId="{BC93C6E6-E2F2-1AC6-6260-FBEEAA42D5E3}"/>
          </ac:spMkLst>
        </pc:spChg>
      </pc:sldChg>
      <pc:sldChg chg="modSp mod">
        <pc:chgData name="Juno Hensel" userId="c67bf21f-d046-4fef-b9e1-3f2e24d51e95" providerId="ADAL" clId="{27E58A0C-1557-40BD-9473-939C2FBD39D2}" dt="2025-04-03T13:50:31.658" v="397" actId="20577"/>
        <pc:sldMkLst>
          <pc:docMk/>
          <pc:sldMk cId="175033206" sldId="402"/>
        </pc:sldMkLst>
        <pc:spChg chg="mod">
          <ac:chgData name="Juno Hensel" userId="c67bf21f-d046-4fef-b9e1-3f2e24d51e95" providerId="ADAL" clId="{27E58A0C-1557-40BD-9473-939C2FBD39D2}" dt="2025-04-03T13:39:58.486" v="277" actId="1076"/>
          <ac:spMkLst>
            <pc:docMk/>
            <pc:sldMk cId="175033206" sldId="402"/>
            <ac:spMk id="2" creationId="{F27F3F33-B8E1-6099-5831-0EF983E361AC}"/>
          </ac:spMkLst>
        </pc:spChg>
        <pc:spChg chg="mod">
          <ac:chgData name="Juno Hensel" userId="c67bf21f-d046-4fef-b9e1-3f2e24d51e95" providerId="ADAL" clId="{27E58A0C-1557-40BD-9473-939C2FBD39D2}" dt="2025-04-03T13:50:31.658" v="397" actId="20577"/>
          <ac:spMkLst>
            <pc:docMk/>
            <pc:sldMk cId="175033206" sldId="402"/>
            <ac:spMk id="4" creationId="{00000000-0000-0000-0000-000000000000}"/>
          </ac:spMkLst>
        </pc:spChg>
        <pc:spChg chg="mod">
          <ac:chgData name="Juno Hensel" userId="c67bf21f-d046-4fef-b9e1-3f2e24d51e95" providerId="ADAL" clId="{27E58A0C-1557-40BD-9473-939C2FBD39D2}" dt="2025-04-03T13:41:04.241" v="291" actId="1076"/>
          <ac:spMkLst>
            <pc:docMk/>
            <pc:sldMk cId="175033206" sldId="402"/>
            <ac:spMk id="9" creationId="{522A8550-EE00-2614-10FF-3EBDD366E9A6}"/>
          </ac:spMkLst>
        </pc:spChg>
        <pc:spChg chg="mod">
          <ac:chgData name="Juno Hensel" userId="c67bf21f-d046-4fef-b9e1-3f2e24d51e95" providerId="ADAL" clId="{27E58A0C-1557-40BD-9473-939C2FBD39D2}" dt="2025-04-03T13:41:18.437" v="309" actId="1036"/>
          <ac:spMkLst>
            <pc:docMk/>
            <pc:sldMk cId="175033206" sldId="402"/>
            <ac:spMk id="12" creationId="{13612A71-1AD5-C299-BD78-F51F0DF8F8B1}"/>
          </ac:spMkLst>
        </pc:spChg>
        <pc:picChg chg="mod">
          <ac:chgData name="Juno Hensel" userId="c67bf21f-d046-4fef-b9e1-3f2e24d51e95" providerId="ADAL" clId="{27E58A0C-1557-40BD-9473-939C2FBD39D2}" dt="2025-04-03T13:41:08.105" v="292" actId="1076"/>
          <ac:picMkLst>
            <pc:docMk/>
            <pc:sldMk cId="175033206" sldId="402"/>
            <ac:picMk id="8" creationId="{1BB12F99-8B10-538B-FE60-E950D0E21BB3}"/>
          </ac:picMkLst>
        </pc:picChg>
        <pc:picChg chg="mod">
          <ac:chgData name="Juno Hensel" userId="c67bf21f-d046-4fef-b9e1-3f2e24d51e95" providerId="ADAL" clId="{27E58A0C-1557-40BD-9473-939C2FBD39D2}" dt="2025-04-03T13:41:18.437" v="309" actId="1036"/>
          <ac:picMkLst>
            <pc:docMk/>
            <pc:sldMk cId="175033206" sldId="402"/>
            <ac:picMk id="13" creationId="{884227DC-E445-354B-76F6-30BD4AA28AB9}"/>
          </ac:picMkLst>
        </pc:picChg>
      </pc:sldChg>
      <pc:sldChg chg="modSp mod">
        <pc:chgData name="Juno Hensel" userId="c67bf21f-d046-4fef-b9e1-3f2e24d51e95" providerId="ADAL" clId="{27E58A0C-1557-40BD-9473-939C2FBD39D2}" dt="2025-04-03T13:42:27.967" v="321" actId="1076"/>
        <pc:sldMkLst>
          <pc:docMk/>
          <pc:sldMk cId="3389594993" sldId="403"/>
        </pc:sldMkLst>
        <pc:spChg chg="mod">
          <ac:chgData name="Juno Hensel" userId="c67bf21f-d046-4fef-b9e1-3f2e24d51e95" providerId="ADAL" clId="{27E58A0C-1557-40BD-9473-939C2FBD39D2}" dt="2025-04-03T13:42:16.826" v="316" actId="1076"/>
          <ac:spMkLst>
            <pc:docMk/>
            <pc:sldMk cId="3389594993" sldId="403"/>
            <ac:spMk id="6" creationId="{67AAD535-634B-8CDA-4A76-91011705C7EC}"/>
          </ac:spMkLst>
        </pc:spChg>
        <pc:spChg chg="mod">
          <ac:chgData name="Juno Hensel" userId="c67bf21f-d046-4fef-b9e1-3f2e24d51e95" providerId="ADAL" clId="{27E58A0C-1557-40BD-9473-939C2FBD39D2}" dt="2025-04-03T13:42:05.411" v="314" actId="14100"/>
          <ac:spMkLst>
            <pc:docMk/>
            <pc:sldMk cId="3389594993" sldId="403"/>
            <ac:spMk id="11" creationId="{0B8AB659-5CD1-AD7B-8644-B737E727A5F4}"/>
          </ac:spMkLst>
        </pc:spChg>
        <pc:spChg chg="mod">
          <ac:chgData name="Juno Hensel" userId="c67bf21f-d046-4fef-b9e1-3f2e24d51e95" providerId="ADAL" clId="{27E58A0C-1557-40BD-9473-939C2FBD39D2}" dt="2025-04-03T13:42:27.967" v="321" actId="1076"/>
          <ac:spMkLst>
            <pc:docMk/>
            <pc:sldMk cId="3389594993" sldId="403"/>
            <ac:spMk id="13" creationId="{15D0824F-1889-A49F-ACC7-1886C602D156}"/>
          </ac:spMkLst>
        </pc:spChg>
        <pc:picChg chg="mod">
          <ac:chgData name="Juno Hensel" userId="c67bf21f-d046-4fef-b9e1-3f2e24d51e95" providerId="ADAL" clId="{27E58A0C-1557-40BD-9473-939C2FBD39D2}" dt="2025-04-03T13:42:21.275" v="320" actId="1035"/>
          <ac:picMkLst>
            <pc:docMk/>
            <pc:sldMk cId="3389594993" sldId="403"/>
            <ac:picMk id="8" creationId="{EC5A0210-36B1-B407-B0EF-EA2AC0C85E4B}"/>
          </ac:picMkLst>
        </pc:picChg>
      </pc:sldChg>
      <pc:sldChg chg="modSp mod">
        <pc:chgData name="Juno Hensel" userId="c67bf21f-d046-4fef-b9e1-3f2e24d51e95" providerId="ADAL" clId="{27E58A0C-1557-40BD-9473-939C2FBD39D2}" dt="2025-04-03T13:46:04.655" v="353" actId="14100"/>
        <pc:sldMkLst>
          <pc:docMk/>
          <pc:sldMk cId="3123460274" sldId="404"/>
        </pc:sldMkLst>
        <pc:spChg chg="mod">
          <ac:chgData name="Juno Hensel" userId="c67bf21f-d046-4fef-b9e1-3f2e24d51e95" providerId="ADAL" clId="{27E58A0C-1557-40BD-9473-939C2FBD39D2}" dt="2025-04-03T13:46:04.655" v="353" actId="14100"/>
          <ac:spMkLst>
            <pc:docMk/>
            <pc:sldMk cId="3123460274" sldId="404"/>
            <ac:spMk id="9" creationId="{4B528CEC-C514-A681-219E-3CA4D4DC4144}"/>
          </ac:spMkLst>
        </pc:spChg>
      </pc:sldChg>
      <pc:sldChg chg="addSp delSp modSp mod">
        <pc:chgData name="Juno Hensel" userId="c67bf21f-d046-4fef-b9e1-3f2e24d51e95" providerId="ADAL" clId="{27E58A0C-1557-40BD-9473-939C2FBD39D2}" dt="2025-04-03T13:29:51.157" v="140" actId="12"/>
        <pc:sldMkLst>
          <pc:docMk/>
          <pc:sldMk cId="1038212517" sldId="439"/>
        </pc:sldMkLst>
        <pc:spChg chg="mod">
          <ac:chgData name="Juno Hensel" userId="c67bf21f-d046-4fef-b9e1-3f2e24d51e95" providerId="ADAL" clId="{27E58A0C-1557-40BD-9473-939C2FBD39D2}" dt="2025-04-03T13:29:51.157" v="140" actId="12"/>
          <ac:spMkLst>
            <pc:docMk/>
            <pc:sldMk cId="1038212517" sldId="439"/>
            <ac:spMk id="2" creationId="{E658A7F2-70F3-2564-BB80-00AFC59F7FDA}"/>
          </ac:spMkLst>
        </pc:spChg>
        <pc:spChg chg="del mod">
          <ac:chgData name="Juno Hensel" userId="c67bf21f-d046-4fef-b9e1-3f2e24d51e95" providerId="ADAL" clId="{27E58A0C-1557-40BD-9473-939C2FBD39D2}" dt="2025-04-03T13:29:19.333" v="135" actId="478"/>
          <ac:spMkLst>
            <pc:docMk/>
            <pc:sldMk cId="1038212517" sldId="439"/>
            <ac:spMk id="4" creationId="{00000000-0000-0000-0000-000000000000}"/>
          </ac:spMkLst>
        </pc:spChg>
        <pc:spChg chg="mod">
          <ac:chgData name="Juno Hensel" userId="c67bf21f-d046-4fef-b9e1-3f2e24d51e95" providerId="ADAL" clId="{27E58A0C-1557-40BD-9473-939C2FBD39D2}" dt="2025-04-03T13:29:40.610" v="139" actId="1076"/>
          <ac:spMkLst>
            <pc:docMk/>
            <pc:sldMk cId="1038212517" sldId="439"/>
            <ac:spMk id="8" creationId="{0B95F67E-ACFE-5AA7-47B9-8507D5AD412A}"/>
          </ac:spMkLst>
        </pc:spChg>
        <pc:spChg chg="add mod">
          <ac:chgData name="Juno Hensel" userId="c67bf21f-d046-4fef-b9e1-3f2e24d51e95" providerId="ADAL" clId="{27E58A0C-1557-40BD-9473-939C2FBD39D2}" dt="2025-04-03T13:29:22.242" v="136"/>
          <ac:spMkLst>
            <pc:docMk/>
            <pc:sldMk cId="1038212517" sldId="439"/>
            <ac:spMk id="10" creationId="{7395FA5F-7917-3DDB-7268-455B29E72F02}"/>
          </ac:spMkLst>
        </pc:spChg>
      </pc:sldChg>
      <pc:sldChg chg="modSp mod">
        <pc:chgData name="Juno Hensel" userId="c67bf21f-d046-4fef-b9e1-3f2e24d51e95" providerId="ADAL" clId="{27E58A0C-1557-40BD-9473-939C2FBD39D2}" dt="2025-04-03T13:37:46.778" v="248" actId="1076"/>
        <pc:sldMkLst>
          <pc:docMk/>
          <pc:sldMk cId="97315750" sldId="444"/>
        </pc:sldMkLst>
        <pc:spChg chg="mod">
          <ac:chgData name="Juno Hensel" userId="c67bf21f-d046-4fef-b9e1-3f2e24d51e95" providerId="ADAL" clId="{27E58A0C-1557-40BD-9473-939C2FBD39D2}" dt="2025-04-03T13:37:40.128" v="246" actId="20577"/>
          <ac:spMkLst>
            <pc:docMk/>
            <pc:sldMk cId="97315750" sldId="444"/>
            <ac:spMk id="2" creationId="{E658A7F2-70F3-2564-BB80-00AFC59F7FDA}"/>
          </ac:spMkLst>
        </pc:spChg>
        <pc:spChg chg="mod">
          <ac:chgData name="Juno Hensel" userId="c67bf21f-d046-4fef-b9e1-3f2e24d51e95" providerId="ADAL" clId="{27E58A0C-1557-40BD-9473-939C2FBD39D2}" dt="2025-04-03T13:37:46.778" v="248" actId="1076"/>
          <ac:spMkLst>
            <pc:docMk/>
            <pc:sldMk cId="97315750" sldId="444"/>
            <ac:spMk id="11" creationId="{30AABC27-E257-244D-2978-5C18148DD055}"/>
          </ac:spMkLst>
        </pc:spChg>
      </pc:sldChg>
      <pc:sldChg chg="addSp delSp modSp mod">
        <pc:chgData name="Juno Hensel" userId="c67bf21f-d046-4fef-b9e1-3f2e24d51e95" providerId="ADAL" clId="{27E58A0C-1557-40BD-9473-939C2FBD39D2}" dt="2025-04-03T13:28:53.191" v="133" actId="20577"/>
        <pc:sldMkLst>
          <pc:docMk/>
          <pc:sldMk cId="1221357055" sldId="450"/>
        </pc:sldMkLst>
        <pc:spChg chg="mod">
          <ac:chgData name="Juno Hensel" userId="c67bf21f-d046-4fef-b9e1-3f2e24d51e95" providerId="ADAL" clId="{27E58A0C-1557-40BD-9473-939C2FBD39D2}" dt="2025-04-03T13:27:14.668" v="66" actId="20577"/>
          <ac:spMkLst>
            <pc:docMk/>
            <pc:sldMk cId="1221357055" sldId="450"/>
            <ac:spMk id="2" creationId="{8C456EA0-72F1-A7BB-14B4-957D1C149FED}"/>
          </ac:spMkLst>
        </pc:spChg>
        <pc:spChg chg="del">
          <ac:chgData name="Juno Hensel" userId="c67bf21f-d046-4fef-b9e1-3f2e24d51e95" providerId="ADAL" clId="{27E58A0C-1557-40BD-9473-939C2FBD39D2}" dt="2025-04-03T13:28:45.154" v="109" actId="478"/>
          <ac:spMkLst>
            <pc:docMk/>
            <pc:sldMk cId="1221357055" sldId="450"/>
            <ac:spMk id="4" creationId="{00000000-0000-0000-0000-000000000000}"/>
          </ac:spMkLst>
        </pc:spChg>
        <pc:spChg chg="mod">
          <ac:chgData name="Juno Hensel" userId="c67bf21f-d046-4fef-b9e1-3f2e24d51e95" providerId="ADAL" clId="{27E58A0C-1557-40BD-9473-939C2FBD39D2}" dt="2025-04-03T13:27:06.947" v="63" actId="14100"/>
          <ac:spMkLst>
            <pc:docMk/>
            <pc:sldMk cId="1221357055" sldId="450"/>
            <ac:spMk id="8" creationId="{F3D53BFF-251A-2620-0622-A1D74D0B2680}"/>
          </ac:spMkLst>
        </pc:spChg>
        <pc:spChg chg="add mod">
          <ac:chgData name="Juno Hensel" userId="c67bf21f-d046-4fef-b9e1-3f2e24d51e95" providerId="ADAL" clId="{27E58A0C-1557-40BD-9473-939C2FBD39D2}" dt="2025-04-03T13:28:53.191" v="133" actId="20577"/>
          <ac:spMkLst>
            <pc:docMk/>
            <pc:sldMk cId="1221357055" sldId="450"/>
            <ac:spMk id="10" creationId="{99A901B0-616E-7DA9-01D7-B629FB2A6D5F}"/>
          </ac:spMkLst>
        </pc:spChg>
      </pc:sldChg>
      <pc:sldChg chg="modSp mod">
        <pc:chgData name="Juno Hensel" userId="c67bf21f-d046-4fef-b9e1-3f2e24d51e95" providerId="ADAL" clId="{27E58A0C-1557-40BD-9473-939C2FBD39D2}" dt="2025-04-03T13:26:15.633" v="60" actId="1076"/>
        <pc:sldMkLst>
          <pc:docMk/>
          <pc:sldMk cId="1715773319" sldId="488"/>
        </pc:sldMkLst>
        <pc:spChg chg="mod">
          <ac:chgData name="Juno Hensel" userId="c67bf21f-d046-4fef-b9e1-3f2e24d51e95" providerId="ADAL" clId="{27E58A0C-1557-40BD-9473-939C2FBD39D2}" dt="2025-04-03T13:26:15.633" v="60" actId="1076"/>
          <ac:spMkLst>
            <pc:docMk/>
            <pc:sldMk cId="1715773319" sldId="488"/>
            <ac:spMk id="15" creationId="{719E1398-52AD-E26A-469A-71F9560CBAE7}"/>
          </ac:spMkLst>
        </pc:spChg>
      </pc:sldChg>
      <pc:sldChg chg="modSp mod">
        <pc:chgData name="Juno Hensel" userId="c67bf21f-d046-4fef-b9e1-3f2e24d51e95" providerId="ADAL" clId="{27E58A0C-1557-40BD-9473-939C2FBD39D2}" dt="2025-04-03T13:45:38.381" v="348" actId="14100"/>
        <pc:sldMkLst>
          <pc:docMk/>
          <pc:sldMk cId="2619174916" sldId="518"/>
        </pc:sldMkLst>
        <pc:spChg chg="mod">
          <ac:chgData name="Juno Hensel" userId="c67bf21f-d046-4fef-b9e1-3f2e24d51e95" providerId="ADAL" clId="{27E58A0C-1557-40BD-9473-939C2FBD39D2}" dt="2025-04-03T13:44:16.571" v="335" actId="1076"/>
          <ac:spMkLst>
            <pc:docMk/>
            <pc:sldMk cId="2619174916" sldId="518"/>
            <ac:spMk id="10" creationId="{72A258F2-1851-7967-CDEB-32CC5951D11E}"/>
          </ac:spMkLst>
        </pc:spChg>
        <pc:spChg chg="mod">
          <ac:chgData name="Juno Hensel" userId="c67bf21f-d046-4fef-b9e1-3f2e24d51e95" providerId="ADAL" clId="{27E58A0C-1557-40BD-9473-939C2FBD39D2}" dt="2025-04-03T13:44:34.026" v="338" actId="1076"/>
          <ac:spMkLst>
            <pc:docMk/>
            <pc:sldMk cId="2619174916" sldId="518"/>
            <ac:spMk id="12" creationId="{EDF98279-1626-AC79-A656-433C16CAE683}"/>
          </ac:spMkLst>
        </pc:spChg>
        <pc:spChg chg="mod">
          <ac:chgData name="Juno Hensel" userId="c67bf21f-d046-4fef-b9e1-3f2e24d51e95" providerId="ADAL" clId="{27E58A0C-1557-40BD-9473-939C2FBD39D2}" dt="2025-04-03T13:45:38.381" v="348" actId="14100"/>
          <ac:spMkLst>
            <pc:docMk/>
            <pc:sldMk cId="2619174916" sldId="518"/>
            <ac:spMk id="13" creationId="{63E154AC-B7DE-33C5-5D21-8124EE019E7B}"/>
          </ac:spMkLst>
        </pc:spChg>
        <pc:spChg chg="mod">
          <ac:chgData name="Juno Hensel" userId="c67bf21f-d046-4fef-b9e1-3f2e24d51e95" providerId="ADAL" clId="{27E58A0C-1557-40BD-9473-939C2FBD39D2}" dt="2025-04-03T13:44:52.474" v="340" actId="1076"/>
          <ac:spMkLst>
            <pc:docMk/>
            <pc:sldMk cId="2619174916" sldId="518"/>
            <ac:spMk id="14" creationId="{AF0A6144-E129-CFEE-5FCB-A4C8E5C58F40}"/>
          </ac:spMkLst>
        </pc:spChg>
        <pc:spChg chg="mod">
          <ac:chgData name="Juno Hensel" userId="c67bf21f-d046-4fef-b9e1-3f2e24d51e95" providerId="ADAL" clId="{27E58A0C-1557-40BD-9473-939C2FBD39D2}" dt="2025-04-03T13:45:13.554" v="345" actId="1076"/>
          <ac:spMkLst>
            <pc:docMk/>
            <pc:sldMk cId="2619174916" sldId="518"/>
            <ac:spMk id="15" creationId="{0A34E09A-5C81-9840-7F4C-F42063D8432D}"/>
          </ac:spMkLst>
        </pc:spChg>
        <pc:spChg chg="mod">
          <ac:chgData name="Juno Hensel" userId="c67bf21f-d046-4fef-b9e1-3f2e24d51e95" providerId="ADAL" clId="{27E58A0C-1557-40BD-9473-939C2FBD39D2}" dt="2025-04-03T13:43:40.046" v="328" actId="20577"/>
          <ac:spMkLst>
            <pc:docMk/>
            <pc:sldMk cId="2619174916" sldId="518"/>
            <ac:spMk id="16" creationId="{E4A03DC2-98D7-B3C7-CAB6-FD6E0BAF6599}"/>
          </ac:spMkLst>
        </pc:spChg>
        <pc:graphicFrameChg chg="modGraphic">
          <ac:chgData name="Juno Hensel" userId="c67bf21f-d046-4fef-b9e1-3f2e24d51e95" providerId="ADAL" clId="{27E58A0C-1557-40BD-9473-939C2FBD39D2}" dt="2025-04-03T13:44:08.218" v="333" actId="2711"/>
          <ac:graphicFrameMkLst>
            <pc:docMk/>
            <pc:sldMk cId="2619174916" sldId="518"/>
            <ac:graphicFrameMk id="3" creationId="{86152A9F-6A9D-7185-924E-19CAAFE35074}"/>
          </ac:graphicFrameMkLst>
        </pc:graphicFrameChg>
      </pc:sldChg>
      <pc:sldChg chg="addSp delSp modSp mod">
        <pc:chgData name="Juno Hensel" userId="c67bf21f-d046-4fef-b9e1-3f2e24d51e95" providerId="ADAL" clId="{27E58A0C-1557-40BD-9473-939C2FBD39D2}" dt="2025-04-03T13:28:40.331" v="108" actId="20577"/>
        <pc:sldMkLst>
          <pc:docMk/>
          <pc:sldMk cId="451852895" sldId="599"/>
        </pc:sldMkLst>
        <pc:spChg chg="mod">
          <ac:chgData name="Juno Hensel" userId="c67bf21f-d046-4fef-b9e1-3f2e24d51e95" providerId="ADAL" clId="{27E58A0C-1557-40BD-9473-939C2FBD39D2}" dt="2025-04-03T13:28:15.171" v="75" actId="1076"/>
          <ac:spMkLst>
            <pc:docMk/>
            <pc:sldMk cId="451852895" sldId="599"/>
            <ac:spMk id="2" creationId="{722BBC00-B9D9-93AA-C711-1B80DFB07D64}"/>
          </ac:spMkLst>
        </pc:spChg>
        <pc:spChg chg="del">
          <ac:chgData name="Juno Hensel" userId="c67bf21f-d046-4fef-b9e1-3f2e24d51e95" providerId="ADAL" clId="{27E58A0C-1557-40BD-9473-939C2FBD39D2}" dt="2025-04-03T13:28:17.494" v="76" actId="478"/>
          <ac:spMkLst>
            <pc:docMk/>
            <pc:sldMk cId="451852895" sldId="599"/>
            <ac:spMk id="4" creationId="{B8758DA9-80DF-0D1A-702F-31434DCC6B14}"/>
          </ac:spMkLst>
        </pc:spChg>
        <pc:spChg chg="add mod">
          <ac:chgData name="Juno Hensel" userId="c67bf21f-d046-4fef-b9e1-3f2e24d51e95" providerId="ADAL" clId="{27E58A0C-1557-40BD-9473-939C2FBD39D2}" dt="2025-04-03T13:28:40.331" v="108" actId="20577"/>
          <ac:spMkLst>
            <pc:docMk/>
            <pc:sldMk cId="451852895" sldId="599"/>
            <ac:spMk id="9" creationId="{E6D4A419-6501-EEA6-5B97-1B97B1977479}"/>
          </ac:spMkLst>
        </pc:spChg>
        <pc:spChg chg="mod">
          <ac:chgData name="Juno Hensel" userId="c67bf21f-d046-4fef-b9e1-3f2e24d51e95" providerId="ADAL" clId="{27E58A0C-1557-40BD-9473-939C2FBD39D2}" dt="2025-04-03T13:27:48.913" v="71" actId="1076"/>
          <ac:spMkLst>
            <pc:docMk/>
            <pc:sldMk cId="451852895" sldId="599"/>
            <ac:spMk id="11" creationId="{998DCE95-F499-8C7C-59F8-9F2F472535FD}"/>
          </ac:spMkLst>
        </pc:spChg>
        <pc:spChg chg="mod">
          <ac:chgData name="Juno Hensel" userId="c67bf21f-d046-4fef-b9e1-3f2e24d51e95" providerId="ADAL" clId="{27E58A0C-1557-40BD-9473-939C2FBD39D2}" dt="2025-04-03T13:28:09.139" v="74" actId="1076"/>
          <ac:spMkLst>
            <pc:docMk/>
            <pc:sldMk cId="451852895" sldId="599"/>
            <ac:spMk id="12" creationId="{EE9EB673-1A15-BA9C-F33B-EEA2DFBBEF04}"/>
          </ac:spMkLst>
        </pc:spChg>
        <pc:spChg chg="add mod">
          <ac:chgData name="Juno Hensel" userId="c67bf21f-d046-4fef-b9e1-3f2e24d51e95" providerId="ADAL" clId="{27E58A0C-1557-40BD-9473-939C2FBD39D2}" dt="2025-04-03T13:28:28.108" v="78"/>
          <ac:spMkLst>
            <pc:docMk/>
            <pc:sldMk cId="451852895" sldId="599"/>
            <ac:spMk id="13" creationId="{829F8DF2-EA05-1DEB-C82F-4396C2E5A2C1}"/>
          </ac:spMkLst>
        </pc:spChg>
      </pc:sldChg>
      <pc:sldChg chg="addSp delSp modSp mod">
        <pc:chgData name="Juno Hensel" userId="c67bf21f-d046-4fef-b9e1-3f2e24d51e95" providerId="ADAL" clId="{27E58A0C-1557-40BD-9473-939C2FBD39D2}" dt="2025-04-03T13:30:41.092" v="167" actId="20577"/>
        <pc:sldMkLst>
          <pc:docMk/>
          <pc:sldMk cId="2903081694" sldId="600"/>
        </pc:sldMkLst>
        <pc:spChg chg="del mod">
          <ac:chgData name="Juno Hensel" userId="c67bf21f-d046-4fef-b9e1-3f2e24d51e95" providerId="ADAL" clId="{27E58A0C-1557-40BD-9473-939C2FBD39D2}" dt="2025-04-03T13:30:31.907" v="143" actId="478"/>
          <ac:spMkLst>
            <pc:docMk/>
            <pc:sldMk cId="2903081694" sldId="600"/>
            <ac:spMk id="4" creationId="{8F3C6C27-57AC-4B68-49F4-1DEDF84DFBBA}"/>
          </ac:spMkLst>
        </pc:spChg>
        <pc:spChg chg="add mod">
          <ac:chgData name="Juno Hensel" userId="c67bf21f-d046-4fef-b9e1-3f2e24d51e95" providerId="ADAL" clId="{27E58A0C-1557-40BD-9473-939C2FBD39D2}" dt="2025-04-03T13:30:41.092" v="167" actId="20577"/>
          <ac:spMkLst>
            <pc:docMk/>
            <pc:sldMk cId="2903081694" sldId="600"/>
            <ac:spMk id="10" creationId="{EF194330-920A-0321-5635-0E5846164DA6}"/>
          </ac:spMkLst>
        </pc:spChg>
      </pc:sldChg>
      <pc:sldChg chg="modSp mod">
        <pc:chgData name="Juno Hensel" userId="c67bf21f-d046-4fef-b9e1-3f2e24d51e95" providerId="ADAL" clId="{27E58A0C-1557-40BD-9473-939C2FBD39D2}" dt="2025-04-03T13:36:22.760" v="227" actId="1076"/>
        <pc:sldMkLst>
          <pc:docMk/>
          <pc:sldMk cId="3520854811" sldId="602"/>
        </pc:sldMkLst>
        <pc:spChg chg="mod">
          <ac:chgData name="Juno Hensel" userId="c67bf21f-d046-4fef-b9e1-3f2e24d51e95" providerId="ADAL" clId="{27E58A0C-1557-40BD-9473-939C2FBD39D2}" dt="2025-04-03T13:32:20.590" v="183" actId="6549"/>
          <ac:spMkLst>
            <pc:docMk/>
            <pc:sldMk cId="3520854811" sldId="602"/>
            <ac:spMk id="6" creationId="{174DAC82-9C5D-67D6-FDA5-6C33A93CB8C3}"/>
          </ac:spMkLst>
        </pc:spChg>
        <pc:spChg chg="mod">
          <ac:chgData name="Juno Hensel" userId="c67bf21f-d046-4fef-b9e1-3f2e24d51e95" providerId="ADAL" clId="{27E58A0C-1557-40BD-9473-939C2FBD39D2}" dt="2025-04-03T13:36:22.760" v="227" actId="1076"/>
          <ac:spMkLst>
            <pc:docMk/>
            <pc:sldMk cId="3520854811" sldId="602"/>
            <ac:spMk id="8" creationId="{6AFFA8FD-78FC-15A6-A16D-6C56234DE625}"/>
          </ac:spMkLst>
        </pc:spChg>
        <pc:spChg chg="mod">
          <ac:chgData name="Juno Hensel" userId="c67bf21f-d046-4fef-b9e1-3f2e24d51e95" providerId="ADAL" clId="{27E58A0C-1557-40BD-9473-939C2FBD39D2}" dt="2025-04-03T13:36:07.520" v="225" actId="14100"/>
          <ac:spMkLst>
            <pc:docMk/>
            <pc:sldMk cId="3520854811" sldId="602"/>
            <ac:spMk id="11" creationId="{89A54979-9D0A-DF5B-6722-A2B5399FD587}"/>
          </ac:spMkLst>
        </pc:spChg>
        <pc:spChg chg="mod">
          <ac:chgData name="Juno Hensel" userId="c67bf21f-d046-4fef-b9e1-3f2e24d51e95" providerId="ADAL" clId="{27E58A0C-1557-40BD-9473-939C2FBD39D2}" dt="2025-04-03T13:35:55.097" v="223" actId="1076"/>
          <ac:spMkLst>
            <pc:docMk/>
            <pc:sldMk cId="3520854811" sldId="602"/>
            <ac:spMk id="12" creationId="{2C861327-05C1-F577-84F6-E03CDD26D3C4}"/>
          </ac:spMkLst>
        </pc:spChg>
        <pc:picChg chg="mod">
          <ac:chgData name="Juno Hensel" userId="c67bf21f-d046-4fef-b9e1-3f2e24d51e95" providerId="ADAL" clId="{27E58A0C-1557-40BD-9473-939C2FBD39D2}" dt="2025-04-03T13:36:19.353" v="226" actId="1076"/>
          <ac:picMkLst>
            <pc:docMk/>
            <pc:sldMk cId="3520854811" sldId="602"/>
            <ac:picMk id="9" creationId="{BC2B4F1A-4A6C-DE59-1D02-54281D6761D7}"/>
          </ac:picMkLst>
        </pc:picChg>
        <pc:picChg chg="mod">
          <ac:chgData name="Juno Hensel" userId="c67bf21f-d046-4fef-b9e1-3f2e24d51e95" providerId="ADAL" clId="{27E58A0C-1557-40BD-9473-939C2FBD39D2}" dt="2025-04-03T13:35:48.433" v="221" actId="1076"/>
          <ac:picMkLst>
            <pc:docMk/>
            <pc:sldMk cId="3520854811" sldId="602"/>
            <ac:picMk id="10" creationId="{F30CF849-BCB5-4641-2936-EC69A8CB08A6}"/>
          </ac:picMkLst>
        </pc:picChg>
      </pc:sldChg>
      <pc:sldChg chg="modSp mod">
        <pc:chgData name="Juno Hensel" userId="c67bf21f-d046-4fef-b9e1-3f2e24d51e95" providerId="ADAL" clId="{27E58A0C-1557-40BD-9473-939C2FBD39D2}" dt="2025-04-03T13:46:47.906" v="359" actId="1076"/>
        <pc:sldMkLst>
          <pc:docMk/>
          <pc:sldMk cId="3167301077" sldId="603"/>
        </pc:sldMkLst>
        <pc:spChg chg="mod">
          <ac:chgData name="Juno Hensel" userId="c67bf21f-d046-4fef-b9e1-3f2e24d51e95" providerId="ADAL" clId="{27E58A0C-1557-40BD-9473-939C2FBD39D2}" dt="2025-04-03T13:46:45.495" v="358" actId="1076"/>
          <ac:spMkLst>
            <pc:docMk/>
            <pc:sldMk cId="3167301077" sldId="603"/>
            <ac:spMk id="11" creationId="{1D81A767-E6F4-4C5E-861B-ABF3B00E65A7}"/>
          </ac:spMkLst>
        </pc:spChg>
        <pc:picChg chg="mod">
          <ac:chgData name="Juno Hensel" userId="c67bf21f-d046-4fef-b9e1-3f2e24d51e95" providerId="ADAL" clId="{27E58A0C-1557-40BD-9473-939C2FBD39D2}" dt="2025-04-03T13:46:47.906" v="359" actId="1076"/>
          <ac:picMkLst>
            <pc:docMk/>
            <pc:sldMk cId="3167301077" sldId="603"/>
            <ac:picMk id="12" creationId="{120672A8-E592-4066-B9E4-72290060BA27}"/>
          </ac:picMkLst>
        </pc:picChg>
      </pc:sldChg>
      <pc:sldChg chg="modSp mod">
        <pc:chgData name="Juno Hensel" userId="c67bf21f-d046-4fef-b9e1-3f2e24d51e95" providerId="ADAL" clId="{27E58A0C-1557-40BD-9473-939C2FBD39D2}" dt="2025-04-03T13:48:16.033" v="374" actId="1076"/>
        <pc:sldMkLst>
          <pc:docMk/>
          <pc:sldMk cId="3268210071" sldId="607"/>
        </pc:sldMkLst>
        <pc:spChg chg="mod">
          <ac:chgData name="Juno Hensel" userId="c67bf21f-d046-4fef-b9e1-3f2e24d51e95" providerId="ADAL" clId="{27E58A0C-1557-40BD-9473-939C2FBD39D2}" dt="2025-04-03T13:47:12.214" v="362"/>
          <ac:spMkLst>
            <pc:docMk/>
            <pc:sldMk cId="3268210071" sldId="607"/>
            <ac:spMk id="4" creationId="{80016CF6-4F25-EE25-6894-89EBF34A3660}"/>
          </ac:spMkLst>
        </pc:spChg>
        <pc:spChg chg="mod">
          <ac:chgData name="Juno Hensel" userId="c67bf21f-d046-4fef-b9e1-3f2e24d51e95" providerId="ADAL" clId="{27E58A0C-1557-40BD-9473-939C2FBD39D2}" dt="2025-04-03T13:47:42.513" v="368" actId="14100"/>
          <ac:spMkLst>
            <pc:docMk/>
            <pc:sldMk cId="3268210071" sldId="607"/>
            <ac:spMk id="12" creationId="{B68055D7-1725-44CB-92B5-BB59BF20F715}"/>
          </ac:spMkLst>
        </pc:spChg>
        <pc:spChg chg="mod">
          <ac:chgData name="Juno Hensel" userId="c67bf21f-d046-4fef-b9e1-3f2e24d51e95" providerId="ADAL" clId="{27E58A0C-1557-40BD-9473-939C2FBD39D2}" dt="2025-04-03T13:47:33.191" v="366" actId="1076"/>
          <ac:spMkLst>
            <pc:docMk/>
            <pc:sldMk cId="3268210071" sldId="607"/>
            <ac:spMk id="13" creationId="{9843700B-7B1D-EEB8-DA74-0290E636983C}"/>
          </ac:spMkLst>
        </pc:spChg>
        <pc:spChg chg="mod">
          <ac:chgData name="Juno Hensel" userId="c67bf21f-d046-4fef-b9e1-3f2e24d51e95" providerId="ADAL" clId="{27E58A0C-1557-40BD-9473-939C2FBD39D2}" dt="2025-04-03T13:48:16.033" v="374" actId="1076"/>
          <ac:spMkLst>
            <pc:docMk/>
            <pc:sldMk cId="3268210071" sldId="607"/>
            <ac:spMk id="15" creationId="{59CBC202-B23C-1810-022A-65590BDDC7C5}"/>
          </ac:spMkLst>
        </pc:spChg>
        <pc:picChg chg="mod">
          <ac:chgData name="Juno Hensel" userId="c67bf21f-d046-4fef-b9e1-3f2e24d51e95" providerId="ADAL" clId="{27E58A0C-1557-40BD-9473-939C2FBD39D2}" dt="2025-04-03T13:48:09.727" v="373" actId="1076"/>
          <ac:picMkLst>
            <pc:docMk/>
            <pc:sldMk cId="3268210071" sldId="607"/>
            <ac:picMk id="6" creationId="{0DA24228-80F8-E036-BD72-F316E7D28827}"/>
          </ac:picMkLst>
        </pc:picChg>
        <pc:picChg chg="mod">
          <ac:chgData name="Juno Hensel" userId="c67bf21f-d046-4fef-b9e1-3f2e24d51e95" providerId="ADAL" clId="{27E58A0C-1557-40BD-9473-939C2FBD39D2}" dt="2025-04-03T13:47:45.640" v="369" actId="1076"/>
          <ac:picMkLst>
            <pc:docMk/>
            <pc:sldMk cId="3268210071" sldId="607"/>
            <ac:picMk id="14" creationId="{DB57F23C-C8B2-8BBD-61BE-ABADABAA9265}"/>
          </ac:picMkLst>
        </pc:picChg>
      </pc:sldChg>
      <pc:sldChg chg="modSp mod">
        <pc:chgData name="Juno Hensel" userId="c67bf21f-d046-4fef-b9e1-3f2e24d51e95" providerId="ADAL" clId="{27E58A0C-1557-40BD-9473-939C2FBD39D2}" dt="2025-04-03T13:50:24.906" v="395" actId="20577"/>
        <pc:sldMkLst>
          <pc:docMk/>
          <pc:sldMk cId="1860802236" sldId="608"/>
        </pc:sldMkLst>
        <pc:spChg chg="mod">
          <ac:chgData name="Juno Hensel" userId="c67bf21f-d046-4fef-b9e1-3f2e24d51e95" providerId="ADAL" clId="{27E58A0C-1557-40BD-9473-939C2FBD39D2}" dt="2025-04-03T13:50:24.906" v="395" actId="20577"/>
          <ac:spMkLst>
            <pc:docMk/>
            <pc:sldMk cId="1860802236" sldId="608"/>
            <ac:spMk id="5" creationId="{33320EFB-64B8-16B7-B622-319D76F1F236}"/>
          </ac:spMkLst>
        </pc:spChg>
        <pc:spChg chg="mod">
          <ac:chgData name="Juno Hensel" userId="c67bf21f-d046-4fef-b9e1-3f2e24d51e95" providerId="ADAL" clId="{27E58A0C-1557-40BD-9473-939C2FBD39D2}" dt="2025-04-03T13:49:16.186" v="387" actId="1076"/>
          <ac:spMkLst>
            <pc:docMk/>
            <pc:sldMk cId="1860802236" sldId="608"/>
            <ac:spMk id="9" creationId="{676AC847-A17F-AA9C-5E4A-38F2CD66F789}"/>
          </ac:spMkLst>
        </pc:spChg>
      </pc:sldChg>
      <pc:sldChg chg="modSp mod">
        <pc:chgData name="Juno Hensel" userId="c67bf21f-d046-4fef-b9e1-3f2e24d51e95" providerId="ADAL" clId="{27E58A0C-1557-40BD-9473-939C2FBD39D2}" dt="2025-04-03T13:39:32.984" v="272" actId="1076"/>
        <pc:sldMkLst>
          <pc:docMk/>
          <pc:sldMk cId="1219889156" sldId="609"/>
        </pc:sldMkLst>
        <pc:spChg chg="mod">
          <ac:chgData name="Juno Hensel" userId="c67bf21f-d046-4fef-b9e1-3f2e24d51e95" providerId="ADAL" clId="{27E58A0C-1557-40BD-9473-939C2FBD39D2}" dt="2025-04-03T13:38:13.183" v="249" actId="14100"/>
          <ac:spMkLst>
            <pc:docMk/>
            <pc:sldMk cId="1219889156" sldId="609"/>
            <ac:spMk id="10" creationId="{18AEB189-4045-463F-9579-0F2192F46EF4}"/>
          </ac:spMkLst>
        </pc:spChg>
        <pc:spChg chg="mod">
          <ac:chgData name="Juno Hensel" userId="c67bf21f-d046-4fef-b9e1-3f2e24d51e95" providerId="ADAL" clId="{27E58A0C-1557-40BD-9473-939C2FBD39D2}" dt="2025-04-03T13:39:11.588" v="261" actId="1076"/>
          <ac:spMkLst>
            <pc:docMk/>
            <pc:sldMk cId="1219889156" sldId="609"/>
            <ac:spMk id="13" creationId="{1942E93C-C9F0-4B3D-BE9B-313FDF283525}"/>
          </ac:spMkLst>
        </pc:spChg>
        <pc:picChg chg="mod">
          <ac:chgData name="Juno Hensel" userId="c67bf21f-d046-4fef-b9e1-3f2e24d51e95" providerId="ADAL" clId="{27E58A0C-1557-40BD-9473-939C2FBD39D2}" dt="2025-04-03T13:39:32.984" v="272" actId="1076"/>
          <ac:picMkLst>
            <pc:docMk/>
            <pc:sldMk cId="1219889156" sldId="609"/>
            <ac:picMk id="11" creationId="{277E40BE-1A7D-4983-8763-61C06FF1D1FC}"/>
          </ac:picMkLst>
        </pc:picChg>
        <pc:picChg chg="mod">
          <ac:chgData name="Juno Hensel" userId="c67bf21f-d046-4fef-b9e1-3f2e24d51e95" providerId="ADAL" clId="{27E58A0C-1557-40BD-9473-939C2FBD39D2}" dt="2025-04-03T13:39:18.079" v="270" actId="1037"/>
          <ac:picMkLst>
            <pc:docMk/>
            <pc:sldMk cId="1219889156" sldId="609"/>
            <ac:picMk id="15" creationId="{A538B5D1-97DE-4F3C-852F-8A4303F78FFA}"/>
          </ac:picMkLst>
        </pc:picChg>
      </pc:sldChg>
    </pc:docChg>
  </pc:docChgLst>
  <pc:docChgLst>
    <pc:chgData name="Pia Redenius" userId="dd9ada72-ce3f-466d-8b53-61080c9a1187" providerId="ADAL" clId="{A33327F7-9C0C-4273-A447-F549D5B97EA3}"/>
    <pc:docChg chg="undo custSel addSld delSld modSld sldOrd">
      <pc:chgData name="Pia Redenius" userId="dd9ada72-ce3f-466d-8b53-61080c9a1187" providerId="ADAL" clId="{A33327F7-9C0C-4273-A447-F549D5B97EA3}" dt="2025-04-07T14:45:09.639" v="44" actId="47"/>
      <pc:docMkLst>
        <pc:docMk/>
      </pc:docMkLst>
      <pc:sldChg chg="modSp mod">
        <pc:chgData name="Pia Redenius" userId="dd9ada72-ce3f-466d-8b53-61080c9a1187" providerId="ADAL" clId="{A33327F7-9C0C-4273-A447-F549D5B97EA3}" dt="2025-04-07T14:43:16.869" v="4" actId="6549"/>
        <pc:sldMkLst>
          <pc:docMk/>
          <pc:sldMk cId="2910836819" sldId="271"/>
        </pc:sldMkLst>
        <pc:spChg chg="mod">
          <ac:chgData name="Pia Redenius" userId="dd9ada72-ce3f-466d-8b53-61080c9a1187" providerId="ADAL" clId="{A33327F7-9C0C-4273-A447-F549D5B97EA3}" dt="2025-04-07T14:43:16.869" v="4" actId="6549"/>
          <ac:spMkLst>
            <pc:docMk/>
            <pc:sldMk cId="2910836819" sldId="271"/>
            <ac:spMk id="2" creationId="{00000000-0000-0000-0000-000000000000}"/>
          </ac:spMkLst>
        </pc:spChg>
      </pc:sldChg>
      <pc:sldChg chg="modSp mod">
        <pc:chgData name="Pia Redenius" userId="dd9ada72-ce3f-466d-8b53-61080c9a1187" providerId="ADAL" clId="{A33327F7-9C0C-4273-A447-F549D5B97EA3}" dt="2025-04-07T14:44:56.863" v="40" actId="207"/>
        <pc:sldMkLst>
          <pc:docMk/>
          <pc:sldMk cId="3363062581" sldId="519"/>
        </pc:sldMkLst>
        <pc:spChg chg="mod">
          <ac:chgData name="Pia Redenius" userId="dd9ada72-ce3f-466d-8b53-61080c9a1187" providerId="ADAL" clId="{A33327F7-9C0C-4273-A447-F549D5B97EA3}" dt="2025-04-07T14:44:56.863" v="40" actId="207"/>
          <ac:spMkLst>
            <pc:docMk/>
            <pc:sldMk cId="3363062581" sldId="519"/>
            <ac:spMk id="13" creationId="{00000000-0000-0000-0000-000000000000}"/>
          </ac:spMkLst>
        </pc:spChg>
      </pc:sldChg>
      <pc:sldChg chg="del">
        <pc:chgData name="Pia Redenius" userId="dd9ada72-ce3f-466d-8b53-61080c9a1187" providerId="ADAL" clId="{A33327F7-9C0C-4273-A447-F549D5B97EA3}" dt="2025-04-07T14:45:09.639" v="44" actId="47"/>
        <pc:sldMkLst>
          <pc:docMk/>
          <pc:sldMk cId="3329133281" sldId="596"/>
        </pc:sldMkLst>
      </pc:sldChg>
      <pc:sldChg chg="add ord">
        <pc:chgData name="Pia Redenius" userId="dd9ada72-ce3f-466d-8b53-61080c9a1187" providerId="ADAL" clId="{A33327F7-9C0C-4273-A447-F549D5B97EA3}" dt="2025-04-07T14:45:08.415" v="43"/>
        <pc:sldMkLst>
          <pc:docMk/>
          <pc:sldMk cId="2869659959" sldId="61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D1491-ADAA-4FFD-A116-56D17BA8DBB8}" type="datetimeFigureOut">
              <a:rPr lang="de-DE" smtClean="0"/>
              <a:t>07.04.2025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DFB31-0F00-42EA-B050-9BAE453EAE9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37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3834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393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923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6448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72488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4FEC2-DB02-15FC-3709-EF5376F92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BB22C22-7437-38D8-B528-0685827864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7964B87-183D-DE6B-33BE-69D377CF81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95E25CA-8E49-467C-257B-EF757683A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5783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7653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51998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78EFB-8A8C-A66C-9309-62D5580DB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1010EAB-F6E5-9745-5396-3E176C1A36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AE8BAAB-552C-B3A9-EAED-5182E4282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DB3F18C-ECD1-23FB-1E79-226A12B073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301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4B65A-46B6-B221-9BC3-0E35F55E7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AE7EA8-3AD4-0D38-92D6-F055B0D64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1547D65-5FBE-9846-6252-F69638D01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50DE884-F5CB-3582-DEDE-62B81DF005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2211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108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549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86B61-A651-5688-A152-C3D48F07F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F9C7D9C-2B93-EC9C-5827-37AECFB936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DAB7793-2156-3A27-B40D-3564CBEB9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58D2E20-1519-B37C-3C84-B0C8608667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3548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2251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6E1E5-16DF-B0AA-34A4-98AD715D76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25F3C73-642E-23A4-EE86-86A2B30B0B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FF86E27-ADE4-F501-9CE2-69B3F6F7BF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2CE661-0478-B5B7-76BC-9D8BA988EC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5112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0404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DDB23-1A24-694D-49B4-F7F611FF1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C3226D3-A951-C3C9-8602-C4C70F2EFD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5F379B2-FA82-7135-1199-B7AD155ED9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C00545-D6E5-6815-37C6-65AE32DD7D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6895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A4FF7-8712-1F2D-2F0E-DA07596C79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6A9B5FB-64F7-1DD2-8D26-4704BD8A0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B19EDE1-4D3F-5E4E-55C0-E3B50B3074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F7A5FE-4572-ADA3-2C10-CB2C5DA5DF1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1896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676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59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ur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371200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109220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12523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347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5"/>
          <p:cNvSpPr>
            <a:spLocks noGrp="1"/>
          </p:cNvSpPr>
          <p:nvPr>
            <p:ph type="body" sz="quarter" idx="13"/>
          </p:nvPr>
        </p:nvSpPr>
        <p:spPr>
          <a:xfrm>
            <a:off x="64643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029225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6661" y="4920785"/>
            <a:ext cx="4617953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8999"/>
            <a:ext cx="5105400" cy="338384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946661" y="2205883"/>
            <a:ext cx="4617953" cy="257121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337845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6950075" y="2209800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950075" y="3857625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788525" y="2209800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788524" y="3857625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42204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/>
          <p:cNvSpPr>
            <a:spLocks noGrp="1"/>
          </p:cNvSpPr>
          <p:nvPr>
            <p:ph sz="quarter" idx="13" hasCustomPrompt="1"/>
          </p:nvPr>
        </p:nvSpPr>
        <p:spPr>
          <a:xfrm>
            <a:off x="635000" y="2159419"/>
            <a:ext cx="5378940" cy="2982841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4" name="Inhaltsplatzhalter 12"/>
          <p:cNvSpPr>
            <a:spLocks noGrp="1"/>
          </p:cNvSpPr>
          <p:nvPr>
            <p:ph sz="quarter" idx="14" hasCustomPrompt="1"/>
          </p:nvPr>
        </p:nvSpPr>
        <p:spPr>
          <a:xfrm>
            <a:off x="6178059" y="2159419"/>
            <a:ext cx="5378940" cy="2982841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178059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98242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2"/>
          <p:cNvSpPr>
            <a:spLocks noGrp="1"/>
          </p:cNvSpPr>
          <p:nvPr>
            <p:ph sz="quarter" idx="16" hasCustomPrompt="1"/>
          </p:nvPr>
        </p:nvSpPr>
        <p:spPr>
          <a:xfrm>
            <a:off x="639153" y="2159418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 baseline="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9" name="Inhaltsplatzhalter 12"/>
          <p:cNvSpPr>
            <a:spLocks noGrp="1"/>
          </p:cNvSpPr>
          <p:nvPr>
            <p:ph sz="quarter" idx="17" hasCustomPrompt="1"/>
          </p:nvPr>
        </p:nvSpPr>
        <p:spPr>
          <a:xfrm>
            <a:off x="4330818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20" name="Inhaltsplatzhalter 12"/>
          <p:cNvSpPr>
            <a:spLocks noGrp="1"/>
          </p:cNvSpPr>
          <p:nvPr>
            <p:ph sz="quarter" idx="18" hasCustomPrompt="1"/>
          </p:nvPr>
        </p:nvSpPr>
        <p:spPr>
          <a:xfrm>
            <a:off x="8022483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4305487"/>
            <a:ext cx="3537124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330817" y="4305487"/>
            <a:ext cx="3532971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8022483" y="4305487"/>
            <a:ext cx="3532972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6685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7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AFAC29F-7DD4-4879-A4CC-E50EE7D35984}" type="datetime1">
              <a:rPr lang="de-DE" smtClean="0"/>
              <a:pPr/>
              <a:t>07.04.2025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de-DE" sz="16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7C4DC1-7D02-4994-BD54-74988B047B4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-1" y="-1"/>
            <a:ext cx="12192001" cy="685800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902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54" r:id="rId3"/>
    <p:sldLayoutId id="2147483662" r:id="rId4"/>
    <p:sldLayoutId id="2147483656" r:id="rId5"/>
    <p:sldLayoutId id="2147483661" r:id="rId6"/>
    <p:sldLayoutId id="2147483658" r:id="rId7"/>
    <p:sldLayoutId id="2147483659" r:id="rId8"/>
    <p:sldLayoutId id="2147483657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55600" indent="-355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812800" indent="-355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7018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1590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jpe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sa/4.0/deed.en" TargetMode="External"/><Relationship Id="rId5" Type="http://schemas.openxmlformats.org/officeDocument/2006/relationships/hyperlink" Target="http://fox.leuphana.de/portal/de/projects/studienpfad-fur-den-beruf-als-kommunaler-klimamanagerin(37a2dc01-0fe9-4f8f-99c3-53dcd44b0950).html" TargetMode="External"/><Relationship Id="rId4" Type="http://schemas.openxmlformats.org/officeDocument/2006/relationships/hyperlink" Target="https://creativecommons.org/licenses/by-sa/4.0/legalcode.d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hyperlink" Target="https://creativecommons.org/licenses/by-sa/4.0/legalcode.d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sdgs.un.org/sites/default/files/vlrs/2022-07/vlr_city_of_hanover.pdf" TargetMode="External"/><Relationship Id="rId13" Type="http://schemas.openxmlformats.org/officeDocument/2006/relationships/hyperlink" Target="https://www.beck-shop.de/fieber-eggerl-kommunale-nachhaltigkeitsberichte/product/33764473" TargetMode="External"/><Relationship Id="rId18" Type="http://schemas.openxmlformats.org/officeDocument/2006/relationships/image" Target="../media/image15.svg"/><Relationship Id="rId3" Type="http://schemas.openxmlformats.org/officeDocument/2006/relationships/hyperlink" Target="https://sdgs.un.org/topics/voluntary-local-reviews" TargetMode="External"/><Relationship Id="rId7" Type="http://schemas.openxmlformats.org/officeDocument/2006/relationships/hyperlink" Target="https://gold.uclg.org/sites/default/files/helsinki_2021.pdf" TargetMode="External"/><Relationship Id="rId12" Type="http://schemas.openxmlformats.org/officeDocument/2006/relationships/hyperlink" Target="https://www.stadt-koeln.de/mediaasset/content/pdf15/nachhaltigkeitsbericht.pdf" TargetMode="External"/><Relationship Id="rId17" Type="http://schemas.openxmlformats.org/officeDocument/2006/relationships/image" Target="../media/image14.png"/><Relationship Id="rId2" Type="http://schemas.openxmlformats.org/officeDocument/2006/relationships/hyperlink" Target="https://www.researchgate.net/publication/339326151_European_Handbook_for_SDG_Voluntary_Local_Reviews" TargetMode="External"/><Relationship Id="rId16" Type="http://schemas.openxmlformats.org/officeDocument/2006/relationships/image" Target="../media/image13.sv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old.uclg.org/sites/default/files/barcelona_2021_en.pdf" TargetMode="External"/><Relationship Id="rId11" Type="http://schemas.openxmlformats.org/officeDocument/2006/relationships/hyperlink" Target="https://www.soest.de/fileadmin/user_upload/Dokumente/Soest_Digital/Nachhaltigkeitsbericht_Soest_2023.pdf" TargetMode="External"/><Relationship Id="rId5" Type="http://schemas.openxmlformats.org/officeDocument/2006/relationships/hyperlink" Target="https://www.local2030.org/pdf/vlr/mannheim-vlr-2020.pdf" TargetMode="External"/><Relationship Id="rId15" Type="http://schemas.openxmlformats.org/officeDocument/2006/relationships/image" Target="../media/image12.png"/><Relationship Id="rId10" Type="http://schemas.openxmlformats.org/officeDocument/2006/relationships/hyperlink" Target="https://www.aschaffenburg.de/dokumente/Buerger-in-Aschaffenburg/Umwelt--und-Verbraucherschutz/agenda_BNK.pdf" TargetMode="External"/><Relationship Id="rId4" Type="http://schemas.openxmlformats.org/officeDocument/2006/relationships/hyperlink" Target="https://www.bonn.de/medien-global/amt-02/VLR-Bonn-Bericht-2022.pdf" TargetMode="External"/><Relationship Id="rId9" Type="http://schemas.openxmlformats.org/officeDocument/2006/relationships/hyperlink" Target="https://www.nachhaltigkeitsrat.de/projekte/berichtsrahmen-nachhaltige-kommune/" TargetMode="External"/><Relationship Id="rId14" Type="http://schemas.openxmlformats.org/officeDocument/2006/relationships/hyperlink" Target="https://www.rottinn.de/fileadmin/Gemeinde_Rott_am_Inn/Dateien/Weitere/Rott_a._Inn_Nachhaltigkeitsbericht_202110_KERN_HYPERLINKS.pdf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hyperlink" Target="https://www.researchgate.net/publication/331655854_The_design_of_public_participation_who_participates_when_and_how_Insights_in_climate_adaptation_planning_from_the_Netherlands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hyperlink" Target="https://www.umweltbundesamt.de/publikationen/beteiligungsprozesse-zur-klimaanpassung-in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euphana.de/studikommklima" TargetMode="External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ubdata.leuphana.de/handle/20.500.14123/215" TargetMode="External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hyperlink" Target="tps://www.leuphana.de/institute/csm/noekonomie-hoerisch/studikommklima.html" TargetMode="External"/><Relationship Id="rId5" Type="http://schemas.openxmlformats.org/officeDocument/2006/relationships/hyperlink" Target="http://fox.leuphana.de/portal/de/projects/studienpfad-fur-den-beruf-als-kommunaler-klimamanagerin(37a2dc01-0fe9-4f8f-99c3-53dcd44b0950).html" TargetMode="External"/><Relationship Id="rId10" Type="http://schemas.openxmlformats.org/officeDocument/2006/relationships/image" Target="../media/image16.png"/><Relationship Id="rId4" Type="http://schemas.openxmlformats.org/officeDocument/2006/relationships/image" Target="../media/image3.png"/><Relationship Id="rId9" Type="http://schemas.openxmlformats.org/officeDocument/2006/relationships/hyperlink" Target="leuphana.de/studikommklim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sv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hyperlink" Target="https://pubdata.leuphana.de/bitstream/20.500.14123/185/5/hartmann_transformation_gezielt_kommunizieren.pdf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researchgate.net/publication/331655854_The_design_of_public_participation_who_participates_when_and_how_Insights_in_climate_adaptation_planning_from_the_Netherlands" TargetMode="External"/><Relationship Id="rId5" Type="http://schemas.openxmlformats.org/officeDocument/2006/relationships/hyperlink" Target="https://doi.org/10.14361/9783839465080-010" TargetMode="External"/><Relationship Id="rId10" Type="http://schemas.openxmlformats.org/officeDocument/2006/relationships/image" Target="../media/image3.png"/><Relationship Id="rId4" Type="http://schemas.openxmlformats.org/officeDocument/2006/relationships/hyperlink" Target="https://www.dwd.de/DE/leistungen/pbfb_verlag_promet/l_promethefte/101p.html" TargetMode="External"/><Relationship Id="rId9" Type="http://schemas.openxmlformats.org/officeDocument/2006/relationships/hyperlink" Target="https://creativecommons.org/licenses/by-sa/4.0/legalcode.de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hyperlink" Target="leuphana.de/studikommklima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leuphana.de/studikommklima" TargetMode="External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dwd.de/DE/leistungen/pbfb_verlag_promet/l_promethefte/101p.html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hyperlink" Target="https://www.dwd.de/DE/leistungen/pbfb_verlag_promet/l_promethefte/101p.html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545177" y="2389195"/>
            <a:ext cx="5212080" cy="36512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extfeld 1"/>
          <p:cNvSpPr txBox="1"/>
          <p:nvPr/>
        </p:nvSpPr>
        <p:spPr>
          <a:xfrm>
            <a:off x="550025" y="613559"/>
            <a:ext cx="11380038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SPEZIFISCHE THEMEN DER KOMMUNALEN KLIMAWANDELANPASSUNG</a:t>
            </a:r>
          </a:p>
          <a:p>
            <a:pPr>
              <a:lnSpc>
                <a:spcPts val="3900"/>
              </a:lnSpc>
            </a:pP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T7: KLIMAWANDELKOMMUNIKATION </a:t>
            </a:r>
          </a:p>
          <a:p>
            <a:pPr>
              <a:lnSpc>
                <a:spcPts val="3900"/>
              </a:lnSpc>
            </a:pPr>
            <a:r>
              <a:rPr lang="de-DE" sz="4000" b="1" dirty="0">
                <a:latin typeface="Arial" panose="020B0604020202020204" pitchFamily="34" charset="0"/>
                <a:cs typeface="Arial" panose="020B0604020202020204" pitchFamily="34" charset="0"/>
              </a:rPr>
              <a:t>&amp; BÜRGER*INNENBETEILIGUNG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55968BD-6B62-79D4-535B-D2B9E14B2699}"/>
              </a:ext>
            </a:extLst>
          </p:cNvPr>
          <p:cNvSpPr>
            <a:spLocks noGrp="1"/>
          </p:cNvSpPr>
          <p:nvPr/>
        </p:nvSpPr>
        <p:spPr>
          <a:xfrm>
            <a:off x="5979001" y="5299173"/>
            <a:ext cx="6163148" cy="27097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>
                <a:solidFill>
                  <a:schemeClr val="tx1"/>
                </a:solidFill>
              </a:rPr>
              <a:t>Abbildung: „Leuphana_Masterstudierende_20" von  Leuphana/Markus Tiemann. 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74222E8-F75F-4F6B-B20F-1ABD4A3E7D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10" b="15445"/>
          <a:stretch/>
        </p:blipFill>
        <p:spPr>
          <a:xfrm>
            <a:off x="0" y="2275312"/>
            <a:ext cx="12192000" cy="296320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F8D2F9E-004A-3248-D8FF-F515248C3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6" b="30343"/>
          <a:stretch/>
        </p:blipFill>
        <p:spPr>
          <a:xfrm>
            <a:off x="9657839" y="5588132"/>
            <a:ext cx="2397261" cy="957965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E81FC412-367D-D81B-6780-0D769FDB2E5F}"/>
              </a:ext>
            </a:extLst>
          </p:cNvPr>
          <p:cNvSpPr/>
          <p:nvPr/>
        </p:nvSpPr>
        <p:spPr>
          <a:xfrm>
            <a:off x="-177127" y="5757469"/>
            <a:ext cx="6695236" cy="100387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251460">
              <a:defRPr/>
            </a:pP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Dieser Foliensatz ist lizensiert unter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 </a:t>
            </a:r>
            <a:br>
              <a:rPr lang="de-DE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kumimoji="0" lang="de-DE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Einschränkung</a:t>
            </a: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: Leuphana Logos und Schriftzug sind von dieser Lizenz ausgenommen.</a:t>
            </a:r>
            <a:endParaRPr lang="de-DE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cs typeface="Arial"/>
            </a:endParaRPr>
          </a:p>
          <a:p>
            <a:pPr marL="251460">
              <a:defRPr/>
            </a:pPr>
            <a:br>
              <a:rPr lang="de-DE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Vollständige </a:t>
            </a:r>
            <a:r>
              <a:rPr kumimoji="0" lang="de-DE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Quellenangabe: </a:t>
            </a:r>
            <a:br>
              <a:rPr lang="de-DE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kumimoji="0" lang="de-DE" sz="120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</a:t>
            </a:r>
            <a:r>
              <a:rPr kumimoji="0" lang="de-DE" sz="12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/>
                <a:cs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Studienpfad für den Beruf als kommunale*r Klimaschutzmanager*in</a:t>
            </a:r>
            <a:r>
              <a:rPr kumimoji="0" lang="de-DE" sz="12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/>
                <a:cs typeface="Arial"/>
              </a:rPr>
              <a:t>, </a:t>
            </a:r>
            <a:r>
              <a:rPr lang="de-DE" sz="1200" i="1" dirty="0">
                <a:solidFill>
                  <a:schemeClr val="tx1"/>
                </a:solidFill>
                <a:latin typeface="Arial Narrow"/>
              </a:rPr>
              <a:t>Jacob </a:t>
            </a:r>
            <a:r>
              <a:rPr lang="de-DE" sz="1200" i="1" dirty="0" err="1">
                <a:solidFill>
                  <a:schemeClr val="tx1"/>
                </a:solidFill>
                <a:latin typeface="Arial Narrow"/>
              </a:rPr>
              <a:t>Hörisch</a:t>
            </a:r>
            <a:r>
              <a:rPr lang="de-DE" sz="1200" i="1" dirty="0">
                <a:solidFill>
                  <a:schemeClr val="tx1"/>
                </a:solidFill>
                <a:latin typeface="Arial Narrow"/>
              </a:rPr>
              <a:t>, Sebastian Möller, Pia </a:t>
            </a:r>
            <a:r>
              <a:rPr lang="de-DE" sz="1200" i="1" dirty="0" err="1">
                <a:solidFill>
                  <a:schemeClr val="tx1"/>
                </a:solidFill>
                <a:latin typeface="Arial Narrow"/>
              </a:rPr>
              <a:t>Redenius</a:t>
            </a:r>
            <a:r>
              <a:rPr lang="de-DE" sz="1200" i="1" dirty="0">
                <a:solidFill>
                  <a:schemeClr val="tx1"/>
                </a:solidFill>
                <a:latin typeface="Arial Narrow"/>
              </a:rPr>
              <a:t>, Anna Steinhardt, </a:t>
            </a:r>
            <a:r>
              <a:rPr lang="de-DE" sz="1200" i="1" dirty="0">
                <a:solidFill>
                  <a:schemeClr val="tx1"/>
                </a:solidFill>
                <a:latin typeface="Arial Narrow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1200" i="1" dirty="0">
                <a:solidFill>
                  <a:schemeClr val="tx1"/>
                </a:solidFill>
                <a:latin typeface="Arial Narrow"/>
              </a:rPr>
              <a:t>. Stand: 02/2025</a:t>
            </a:r>
            <a:endParaRPr lang="de-DE" sz="12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/>
              <a:cs typeface="Arial" panose="020B060402020202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ABD1628-E67B-934C-1D79-142B309335D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054" y="5755137"/>
            <a:ext cx="1202055" cy="420570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3EE011A-A8F2-9FA8-CAEF-4F78B1BF32F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726" y="5747454"/>
            <a:ext cx="1588496" cy="553239"/>
          </a:xfrm>
          <a:prstGeom prst="rect">
            <a:avLst/>
          </a:prstGeom>
        </p:spPr>
      </p:pic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85952B60-B26F-0D9D-6D8C-5AE119F75C15}"/>
              </a:ext>
            </a:extLst>
          </p:cNvPr>
          <p:cNvSpPr txBox="1">
            <a:spLocks/>
          </p:cNvSpPr>
          <p:nvPr/>
        </p:nvSpPr>
        <p:spPr>
          <a:xfrm>
            <a:off x="7220158" y="6393938"/>
            <a:ext cx="4971842" cy="420570"/>
          </a:xfrm>
          <a:prstGeom prst="rect">
            <a:avLst/>
          </a:prstGeom>
        </p:spPr>
        <p:txBody>
          <a:bodyPr>
            <a:noAutofit/>
          </a:bodyPr>
          <a:lstStyle>
            <a:lvl1pPr marL="35560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de-DE" sz="1200" i="1" dirty="0"/>
              <a:t>Gefördert vom Bundesministerium für Umwelt, Naturschutz, nukleare Sicherheit und Verbraucherschutz (BMUV) aufgrund eines Beschlusses des Deutschen Bundestages</a:t>
            </a:r>
          </a:p>
        </p:txBody>
      </p:sp>
    </p:spTree>
    <p:extLst>
      <p:ext uri="{BB962C8B-B14F-4D97-AF65-F5344CB8AC3E}">
        <p14:creationId xmlns:p14="http://schemas.microsoft.com/office/powerpoint/2010/main" val="29108368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3FF7AB-2965-2D58-0F0A-80438B9DD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EB2FCBAF-C403-B5D9-32D3-939E16EB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141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DD152F0-6960-61F1-8637-398A8AE53067}"/>
              </a:ext>
            </a:extLst>
          </p:cNvPr>
          <p:cNvSpPr txBox="1"/>
          <p:nvPr/>
        </p:nvSpPr>
        <p:spPr>
          <a:xfrm>
            <a:off x="547186" y="1635588"/>
            <a:ext cx="1053366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Fischer et al. (2021) schlagen Storytelling für Nachhaltigkeit vor (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SusTelling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): wesentliche Merkmale des Geschichtenerzählens werden in der Kommunikation übernommen: 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Klare Anordnung von Handlungsabläufen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Personalisierung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Konflikte, Entwicklungen und Lösungen (Dramaturgie)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Chronologie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Kontext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Spannungsbogen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Bestimmte Stimmung (Tonalität)</a:t>
            </a:r>
          </a:p>
          <a:p>
            <a:pPr marL="342900" indent="-342900">
              <a:buClr>
                <a:schemeClr val="accent5"/>
              </a:buClr>
              <a:buSzPct val="70000"/>
              <a:buFont typeface="Wingdings" pitchFamily="2" charset="2"/>
              <a:buChar char="ü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Interaktive bzw. immersive Präsentation </a:t>
            </a:r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E8BCC8BD-40DD-BBB6-1536-9160550580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E9BCAF2-22F4-02BB-9D2A-F3C59C3F85D6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23ADAB1-1250-9602-CDF9-CFBBBFD18FF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1310DC5-0617-78AE-1AC5-B27F489AB365}"/>
              </a:ext>
            </a:extLst>
          </p:cNvPr>
          <p:cNvSpPr txBox="1"/>
          <p:nvPr/>
        </p:nvSpPr>
        <p:spPr>
          <a:xfrm>
            <a:off x="614294" y="5444330"/>
            <a:ext cx="110436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cs typeface="Arial" panose="020B0604020202020204" pitchFamily="34" charset="0"/>
              </a:rPr>
              <a:t>Fischer et al. (2021). Nachhaltigkeit erzählen. Durch </a:t>
            </a:r>
            <a:r>
              <a:rPr lang="de-DE" sz="1400" i="1" dirty="0" err="1">
                <a:cs typeface="Arial" panose="020B0604020202020204" pitchFamily="34" charset="0"/>
              </a:rPr>
              <a:t>Storrytelling</a:t>
            </a:r>
            <a:r>
              <a:rPr lang="de-DE" sz="1400" i="1" dirty="0">
                <a:cs typeface="Arial" panose="020B0604020202020204" pitchFamily="34" charset="0"/>
              </a:rPr>
              <a:t> besser kommunizieren?. DBU-Umweltkommunikation, Band 15, </a:t>
            </a:r>
            <a:r>
              <a:rPr lang="de-DE" sz="1400" i="1" dirty="0" err="1">
                <a:cs typeface="Arial" panose="020B0604020202020204" pitchFamily="34" charset="0"/>
              </a:rPr>
              <a:t>Oekom</a:t>
            </a:r>
            <a:r>
              <a:rPr lang="de-DE" sz="1400" i="1" dirty="0">
                <a:cs typeface="Arial" panose="020B0604020202020204" pitchFamily="34" charset="0"/>
              </a:rPr>
              <a:t> Verlag, München. </a:t>
            </a:r>
            <a:endParaRPr lang="de-DE" i="1" dirty="0">
              <a:cs typeface="Arial" panose="020B0604020202020204" pitchFamily="34" charset="0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EF194330-920A-0321-5635-0E5846164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Klimawandelkommunikation</a:t>
            </a:r>
          </a:p>
        </p:txBody>
      </p:sp>
    </p:spTree>
    <p:extLst>
      <p:ext uri="{BB962C8B-B14F-4D97-AF65-F5344CB8AC3E}">
        <p14:creationId xmlns:p14="http://schemas.microsoft.com/office/powerpoint/2010/main" val="2903081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CC9E7-392D-1A4A-6DF0-7FE0C340F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D907047-14D9-9E91-4AA6-EDF63E34A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639" y="617838"/>
            <a:ext cx="10996062" cy="1325563"/>
          </a:xfrm>
        </p:spPr>
        <p:txBody>
          <a:bodyPr/>
          <a:lstStyle/>
          <a:p>
            <a:r>
              <a:rPr lang="de-DE" dirty="0"/>
              <a:t>Klimawandelkommunikation </a:t>
            </a:r>
            <a:endParaRPr lang="de-DE" dirty="0">
              <a:solidFill>
                <a:srgbClr val="A81241"/>
              </a:solidFill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D87061E4-7789-927A-A906-D090FC285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2798" y="624016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7D67E2D-DFEC-B326-719C-DC0CF14F60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30CF849-BCB5-4641-2936-EC69A8CB0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4484" y="273064"/>
            <a:ext cx="3600604" cy="591611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CA4998D-1564-4A3A-C0F1-30D9F891A08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FA86100-E77E-304A-B654-D097D552C1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174DAC82-9C5D-67D6-FDA5-6C33A93CB8C3}"/>
              </a:ext>
            </a:extLst>
          </p:cNvPr>
          <p:cNvSpPr txBox="1"/>
          <p:nvPr/>
        </p:nvSpPr>
        <p:spPr>
          <a:xfrm>
            <a:off x="538871" y="1395150"/>
            <a:ext cx="71731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Hartmann, Heinrichs und 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Herzhoff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(2023) verstehen kommunikatives Handeln sowohl als Mitteilen und als Verstehen. Sie empfehlen ein gezieltes Vorgehen beim Entwickeln der Kommunikationsstrategie. </a:t>
            </a:r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89A54979-9D0A-DF5B-6722-A2B5399FD587}"/>
              </a:ext>
            </a:extLst>
          </p:cNvPr>
          <p:cNvSpPr>
            <a:spLocks noGrp="1"/>
          </p:cNvSpPr>
          <p:nvPr/>
        </p:nvSpPr>
        <p:spPr>
          <a:xfrm>
            <a:off x="4563374" y="4675794"/>
            <a:ext cx="3699394" cy="9024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>
                <a:solidFill>
                  <a:schemeClr val="tx1"/>
                </a:solidFill>
              </a:rPr>
              <a:t>Abbildung: „Abb.3: Handlungsoptionen für gelingende Kommunikation“ Hartmann, E., Heinrichs, H. &amp; </a:t>
            </a:r>
            <a:r>
              <a:rPr lang="de-DE" sz="1400" dirty="0" err="1">
                <a:solidFill>
                  <a:schemeClr val="tx1"/>
                </a:solidFill>
              </a:rPr>
              <a:t>Herzhoff</a:t>
            </a:r>
            <a:r>
              <a:rPr lang="de-DE" sz="1400" dirty="0">
                <a:solidFill>
                  <a:schemeClr val="tx1"/>
                </a:solidFill>
              </a:rPr>
              <a:t>, G. (2023). Transformation gezielt kommunizieren. Leuphana Universität Lüneburg.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C861327-05C1-F577-84F6-E03CDD26D3C4}"/>
              </a:ext>
            </a:extLst>
          </p:cNvPr>
          <p:cNvSpPr txBox="1"/>
          <p:nvPr/>
        </p:nvSpPr>
        <p:spPr>
          <a:xfrm>
            <a:off x="538871" y="5686785"/>
            <a:ext cx="61508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solidFill>
                  <a:schemeClr val="tx1"/>
                </a:solidFill>
                <a:latin typeface="Arial Narrow" panose="020B0606020202030204" pitchFamily="34" charset="0"/>
              </a:rPr>
              <a:t>Hartmann, E., Heinrichs, H. &amp; </a:t>
            </a:r>
            <a:r>
              <a:rPr lang="de-DE" sz="1400" i="1" dirty="0" err="1">
                <a:solidFill>
                  <a:schemeClr val="tx1"/>
                </a:solidFill>
                <a:latin typeface="Arial Narrow" panose="020B0606020202030204" pitchFamily="34" charset="0"/>
              </a:rPr>
              <a:t>Herzhoff</a:t>
            </a:r>
            <a:r>
              <a:rPr lang="de-DE" sz="1400" i="1" dirty="0">
                <a:solidFill>
                  <a:schemeClr val="tx1"/>
                </a:solidFill>
                <a:latin typeface="Arial Narrow" panose="020B0606020202030204" pitchFamily="34" charset="0"/>
              </a:rPr>
              <a:t>, G. (2023). Transformation gezielt kommunizieren. Leuphana Universität Lüneburg.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6AFFA8FD-78FC-15A6-A16D-6C56234DE625}"/>
              </a:ext>
            </a:extLst>
          </p:cNvPr>
          <p:cNvSpPr>
            <a:spLocks noGrp="1"/>
          </p:cNvSpPr>
          <p:nvPr/>
        </p:nvSpPr>
        <p:spPr>
          <a:xfrm>
            <a:off x="4435690" y="2989018"/>
            <a:ext cx="3276325" cy="100045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„Abb.1: Beispiel für ein aktuelles Kommunikationsmodell nach Burkart (2022).“ Hartmann, E., Heinrichs, H. &amp; </a:t>
            </a:r>
            <a:r>
              <a:rPr lang="de-DE" sz="1400" dirty="0" err="1">
                <a:solidFill>
                  <a:schemeClr val="tx1"/>
                </a:solidFill>
              </a:rPr>
              <a:t>Herzhoff</a:t>
            </a:r>
            <a:r>
              <a:rPr lang="de-DE" sz="1400" dirty="0">
                <a:solidFill>
                  <a:schemeClr val="tx1"/>
                </a:solidFill>
              </a:rPr>
              <a:t>, G. (2023). Transformation gezielt kommunizieren. Leuphana Universität Lüneburg.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C2B4F1A-4A6C-DE59-1D02-54281D6761D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" b="15874"/>
          <a:stretch/>
        </p:blipFill>
        <p:spPr>
          <a:xfrm>
            <a:off x="591261" y="2950565"/>
            <a:ext cx="3783571" cy="251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548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53887" y="610871"/>
            <a:ext cx="9362592" cy="851198"/>
          </a:xfrm>
        </p:spPr>
        <p:txBody>
          <a:bodyPr/>
          <a:lstStyle/>
          <a:p>
            <a:r>
              <a:rPr lang="de-DE" dirty="0"/>
              <a:t> Zielgruppenspezifische Kommunikation</a:t>
            </a:r>
            <a:endParaRPr lang="de-DE" dirty="0">
              <a:solidFill>
                <a:srgbClr val="A81241"/>
              </a:solidFill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658A7F2-70F3-2564-BB80-00AFC59F7FDA}"/>
              </a:ext>
            </a:extLst>
          </p:cNvPr>
          <p:cNvSpPr txBox="1"/>
          <p:nvPr/>
        </p:nvSpPr>
        <p:spPr>
          <a:xfrm>
            <a:off x="453887" y="1594171"/>
            <a:ext cx="114569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Zielgruppenspezifische Kommunikation </a:t>
            </a: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= „abgestimmt auf Wissen, Werte und Normen in der jeweiligen Gruppe“ (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Grothmann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2018, S. 18)</a:t>
            </a:r>
          </a:p>
          <a:p>
            <a:pPr>
              <a:buClr>
                <a:schemeClr val="accent5"/>
              </a:buClr>
              <a:buSzPct val="70000"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5"/>
              </a:buClr>
              <a:buSzPct val="70000"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(Kommunal)Verwaltung (die Kolleg*innen der Klimamanager*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innnen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aus anderen Fachdiensten) 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Kommunalpolitik (Mitglieder des Kreistags, Stadt- oder Gemeinderats, Fachausschusses)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Hauseigentümer*innen (die von Klimaanpassungsmaßnahmen überzeugt werden sollen)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Landwirte/innen (die von Klimaanpassungsmaßnahmen überzeugt werden sollen)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Obdachlose (die für Klimawandelfolgen sensibilisiert &amp; über Hilfsangebote informiert werden sollen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endParaRPr lang="de-DE" sz="2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5"/>
              </a:buClr>
              <a:buSzPct val="70000"/>
            </a:pPr>
            <a:r>
              <a:rPr lang="de-DE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Worauf ist bei der Kommunikation mit diesen Gruppen zu achten?</a:t>
            </a:r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DA575558-3454-1E96-800A-3875BF26A5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7C0C267-C1B5-FD7F-468C-D4E6BD7B592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807EC02-0484-7BDC-6EC7-50A42A9584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10" name="Grafik 9" descr="Gruppenbrainstorming mit einfarbiger Füllung">
            <a:extLst>
              <a:ext uri="{FF2B5EF4-FFF2-40B4-BE49-F238E27FC236}">
                <a16:creationId xmlns:a16="http://schemas.microsoft.com/office/drawing/2014/main" id="{1CD96D50-8F28-0D71-C722-19A615590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398528" y="258137"/>
            <a:ext cx="1440000" cy="1440000"/>
          </a:xfrm>
          <a:prstGeom prst="rect">
            <a:avLst/>
          </a:prstGeom>
        </p:spPr>
      </p:pic>
      <p:sp>
        <p:nvSpPr>
          <p:cNvPr id="11" name="Sprechblase: rechteckig 7">
            <a:extLst>
              <a:ext uri="{FF2B5EF4-FFF2-40B4-BE49-F238E27FC236}">
                <a16:creationId xmlns:a16="http://schemas.microsoft.com/office/drawing/2014/main" id="{30AABC27-E257-244D-2978-5C18148DD055}"/>
              </a:ext>
            </a:extLst>
          </p:cNvPr>
          <p:cNvSpPr/>
          <p:nvPr/>
        </p:nvSpPr>
        <p:spPr>
          <a:xfrm>
            <a:off x="1171645" y="2599755"/>
            <a:ext cx="10376056" cy="541266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Bitte erarbeiten Sie in der Gruppe eine Checkliste für die Klimakommunikation für die folgenden Zielgruppen (ca. 10min):</a:t>
            </a:r>
          </a:p>
        </p:txBody>
      </p:sp>
    </p:spTree>
    <p:extLst>
      <p:ext uri="{BB962C8B-B14F-4D97-AF65-F5344CB8AC3E}">
        <p14:creationId xmlns:p14="http://schemas.microsoft.com/office/powerpoint/2010/main" val="97315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CD80B76-3B2A-4520-A3C6-63012423A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Klima- und nachhaltigkeitsberichte in kommunen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B5B99E4-C056-4FF4-B903-A93E02FA4E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9012" y="1348005"/>
            <a:ext cx="11466313" cy="3383845"/>
          </a:xfrm>
        </p:spPr>
        <p:txBody>
          <a:bodyPr>
            <a:normAutofit/>
          </a:bodyPr>
          <a:lstStyle/>
          <a:p>
            <a:r>
              <a:rPr lang="de-DE" sz="2200" dirty="0"/>
              <a:t>Kern kommunaler Klima- und Nachhaltigkeitskommunikation sind Nachhaltigkeitsberichte </a:t>
            </a:r>
            <a:br>
              <a:rPr lang="de-DE" sz="2200" dirty="0"/>
            </a:br>
            <a:r>
              <a:rPr lang="de-DE" sz="2200" dirty="0">
                <a:sym typeface="Wingdings" panose="05000000000000000000" pitchFamily="2" charset="2"/>
              </a:rPr>
              <a:t> </a:t>
            </a:r>
            <a:r>
              <a:rPr lang="de-DE" sz="2200" dirty="0"/>
              <a:t>können unterschiedlich ausgestaltet sein</a:t>
            </a:r>
          </a:p>
          <a:p>
            <a:pPr marL="342900" indent="-342900">
              <a:buFont typeface="Symbol" panose="05050102010706020507" pitchFamily="18" charset="2"/>
              <a:buChar char="-"/>
            </a:pPr>
            <a:endParaRPr lang="de-DE" sz="22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7FE98A7-D2D3-4D94-B3D6-94C9ACFEE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B769A56-8E02-4C0C-AD7B-81C122F168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18AEB189-4045-463F-9579-0F2192F46EF4}"/>
              </a:ext>
            </a:extLst>
          </p:cNvPr>
          <p:cNvSpPr txBox="1">
            <a:spLocks/>
          </p:cNvSpPr>
          <p:nvPr/>
        </p:nvSpPr>
        <p:spPr>
          <a:xfrm>
            <a:off x="409013" y="2467155"/>
            <a:ext cx="7509502" cy="36958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525" indent="-193675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DE" sz="1800" b="1" dirty="0" err="1"/>
              <a:t>Voluntary</a:t>
            </a:r>
            <a:r>
              <a:rPr lang="de-DE" sz="1800" b="1" dirty="0"/>
              <a:t> </a:t>
            </a:r>
            <a:r>
              <a:rPr lang="de-DE" sz="1800" b="1" dirty="0" err="1"/>
              <a:t>Local</a:t>
            </a:r>
            <a:r>
              <a:rPr lang="de-DE" sz="1800" b="1" dirty="0"/>
              <a:t> Reviews </a:t>
            </a:r>
            <a:r>
              <a:rPr lang="de-DE" sz="1800" dirty="0"/>
              <a:t>| SKEW (2022): Handreichung zur “Freiwilligen </a:t>
            </a:r>
            <a:br>
              <a:rPr lang="de-DE" sz="1800" dirty="0"/>
            </a:br>
            <a:r>
              <a:rPr lang="de-DE" sz="1800" dirty="0"/>
              <a:t>Lokalen Berichterstattung” über die Umsetzung der Agenda 2030. </a:t>
            </a:r>
            <a:r>
              <a:rPr lang="de-DE" sz="1800" i="1" dirty="0"/>
              <a:t>Handreichung: </a:t>
            </a:r>
            <a:r>
              <a:rPr lang="de-DE" sz="1800" i="1" u="sng" dirty="0">
                <a:hlinkClick r:id="rId2"/>
              </a:rPr>
              <a:t>Europäisches Handbuch</a:t>
            </a:r>
            <a:r>
              <a:rPr lang="de-DE" sz="1800" i="1" u="sng" dirty="0"/>
              <a:t>, </a:t>
            </a:r>
            <a:r>
              <a:rPr lang="de-DE" sz="1800" i="1" u="sng" dirty="0">
                <a:hlinkClick r:id="rId3"/>
              </a:rPr>
              <a:t>Übersicht Internationale Veröffentlichungen</a:t>
            </a:r>
            <a:r>
              <a:rPr lang="de-DE" sz="1800" i="1" u="sng" dirty="0"/>
              <a:t>; Bsp.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Bonn 2022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Mannheim 2019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Barcelona 2021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Helsinki 2021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en-US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Hannover</a:t>
            </a:r>
            <a:r>
              <a:rPr lang="en-US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 2020</a:t>
            </a:r>
            <a:endParaRPr lang="de-DE" sz="1800" i="1" dirty="0"/>
          </a:p>
          <a:p>
            <a:pPr marL="263525" indent="-193675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DE" sz="1800" b="1" dirty="0">
                <a:hlinkClick r:id="rId9"/>
              </a:rPr>
              <a:t>Berichtsrahmen nachhaltige Kommune </a:t>
            </a:r>
            <a:r>
              <a:rPr lang="de-DE" sz="1800" dirty="0"/>
              <a:t>| RNE (2021): Berichtsrahmen nachhaltige Kommune (BNK) auf Basis des DNK (Deutscher Nachhaltigkeitskodex, ursprünglich für Unternehmensberichterstattung); Bsp.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Aschaffenburg 2021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Soest 2022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Köln 2022</a:t>
            </a:r>
            <a:endParaRPr lang="de-DE" sz="1800" dirty="0"/>
          </a:p>
          <a:p>
            <a:pPr marL="263525" indent="-193675">
              <a:lnSpc>
                <a:spcPct val="120000"/>
              </a:lnSpc>
              <a:spcBef>
                <a:spcPts val="0"/>
              </a:spcBef>
              <a:buFont typeface="+mj-lt"/>
              <a:buAutoNum type="arabicPeriod"/>
            </a:pPr>
            <a:r>
              <a:rPr lang="de-DE" sz="1800" b="1" dirty="0">
                <a:hlinkClick r:id="rId13"/>
              </a:rPr>
              <a:t>Praxisleitfaden für Kommunale Nachhaltigkeitsberichte </a:t>
            </a:r>
            <a:r>
              <a:rPr lang="de-DE" sz="1800" dirty="0"/>
              <a:t>| Fieber und </a:t>
            </a:r>
            <a:r>
              <a:rPr lang="de-DE" sz="1800" dirty="0" err="1"/>
              <a:t>Eggerl</a:t>
            </a:r>
            <a:r>
              <a:rPr lang="de-DE" sz="1800" dirty="0"/>
              <a:t> (2022): Kommunale Nachhaltigkeitsberichte. Ein Praxisleitfaden auf der Basis der SDGs. </a:t>
            </a:r>
            <a:r>
              <a:rPr lang="de-DE" sz="1800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</a:rPr>
              <a:t>Beinhaltet Übersichtstabellen mit Nachhaltigkeitsberichten aus Städten größer als 200.000 Einwohner*innen sowie bayrischer Kommunen, z. B. </a:t>
            </a:r>
            <a:r>
              <a:rPr lang="de-DE" sz="1800" u="sng" kern="1200" dirty="0">
                <a:solidFill>
                  <a:schemeClr val="tx1"/>
                </a:solidFill>
                <a:effectLst/>
                <a:latin typeface="Arial Narrow" panose="020B0606020202030204" pitchFamily="34" charset="0"/>
                <a:ea typeface="+mn-ea"/>
                <a:cs typeface="+mn-cs"/>
                <a:hlinkClick r:id="rId14"/>
              </a:rPr>
              <a:t>Rott am Inn 2021</a:t>
            </a:r>
            <a:endParaRPr lang="de-DE" sz="1800" dirty="0"/>
          </a:p>
        </p:txBody>
      </p:sp>
      <p:pic>
        <p:nvPicPr>
          <p:cNvPr id="11" name="Grafik 10" descr="Internet mit einfarbiger Füllung">
            <a:extLst>
              <a:ext uri="{FF2B5EF4-FFF2-40B4-BE49-F238E27FC236}">
                <a16:creationId xmlns:a16="http://schemas.microsoft.com/office/drawing/2014/main" id="{277E40BE-1A7D-4983-8763-61C06FF1D1F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414778">
            <a:off x="7272088" y="1905690"/>
            <a:ext cx="1073532" cy="107353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1942E93C-C9F0-4B3D-BE9B-313FDF283525}"/>
              </a:ext>
            </a:extLst>
          </p:cNvPr>
          <p:cNvSpPr txBox="1"/>
          <p:nvPr/>
        </p:nvSpPr>
        <p:spPr>
          <a:xfrm>
            <a:off x="8111384" y="4114611"/>
            <a:ext cx="2749274" cy="20313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de-DE" b="1" dirty="0">
                <a:latin typeface="Arial Narrow" panose="020B0606020202030204" pitchFamily="34" charset="0"/>
              </a:rPr>
              <a:t>Mehr zu kommunalen Nachhaltigkeitsberichten: </a:t>
            </a:r>
            <a:r>
              <a:rPr lang="de-DE" i="1" dirty="0">
                <a:latin typeface="Arial Narrow" panose="020B0606020202030204" pitchFamily="34" charset="0"/>
              </a:rPr>
              <a:t>Kuhn et al. (2018). Wirkungs-orientiertes Nachhaltigkeits-management in Kommunen. Leitfäden. Bertelsmann Stiftung. </a:t>
            </a:r>
            <a:endParaRPr lang="de-DE" dirty="0">
              <a:latin typeface="Arial Narrow" panose="020B0606020202030204" pitchFamily="34" charset="0"/>
            </a:endParaRPr>
          </a:p>
        </p:txBody>
      </p:sp>
      <p:pic>
        <p:nvPicPr>
          <p:cNvPr id="15" name="Grafik 14" descr="Lupe mit einfarbiger Füllung">
            <a:extLst>
              <a:ext uri="{FF2B5EF4-FFF2-40B4-BE49-F238E27FC236}">
                <a16:creationId xmlns:a16="http://schemas.microsoft.com/office/drawing/2014/main" id="{A538B5D1-97DE-4F3C-852F-8A4303F78FF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477848" y="376081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89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23900" y="698500"/>
            <a:ext cx="10795000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r>
              <a:rPr lang="de-DE" dirty="0">
                <a:latin typeface="+mn-lt"/>
              </a:rPr>
              <a:t> bei kommunaler Klimaanpassung</a:t>
            </a:r>
            <a:br>
              <a:rPr lang="de-DE" dirty="0">
                <a:latin typeface="+mn-lt"/>
              </a:rPr>
            </a:br>
            <a:endParaRPr lang="de-DE" dirty="0"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14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F27F3F33-B8E1-6099-5831-0EF983E3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0D84739-70B1-78CC-2B82-1BA1F43842AC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C5A5EA4-F1AA-934E-B33D-D4CF1A243B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8" name="Grafik 7" descr="Gruppenbrainstorming mit einfarbiger Füllung">
            <a:extLst>
              <a:ext uri="{FF2B5EF4-FFF2-40B4-BE49-F238E27FC236}">
                <a16:creationId xmlns:a16="http://schemas.microsoft.com/office/drawing/2014/main" id="{1BB12F99-8B10-538B-FE60-E950D0E21B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8394434" y="1432092"/>
            <a:ext cx="1440000" cy="1440000"/>
          </a:xfrm>
          <a:prstGeom prst="rect">
            <a:avLst/>
          </a:prstGeom>
        </p:spPr>
      </p:pic>
      <p:sp>
        <p:nvSpPr>
          <p:cNvPr id="9" name="Sprechblase: rechteckig 7">
            <a:extLst>
              <a:ext uri="{FF2B5EF4-FFF2-40B4-BE49-F238E27FC236}">
                <a16:creationId xmlns:a16="http://schemas.microsoft.com/office/drawing/2014/main" id="{522A8550-EE00-2614-10FF-3EBDD366E9A6}"/>
              </a:ext>
            </a:extLst>
          </p:cNvPr>
          <p:cNvSpPr/>
          <p:nvPr/>
        </p:nvSpPr>
        <p:spPr>
          <a:xfrm>
            <a:off x="2929410" y="3038497"/>
            <a:ext cx="6333179" cy="781005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Haben Sie schon einmal an einem Beteiligungsformat teilgenommen? </a:t>
            </a:r>
          </a:p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Erfahrungen haben Sie dabei gemacht?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3612A71-1AD5-C299-BD78-F51F0DF8F8B1}"/>
              </a:ext>
            </a:extLst>
          </p:cNvPr>
          <p:cNvSpPr/>
          <p:nvPr/>
        </p:nvSpPr>
        <p:spPr>
          <a:xfrm>
            <a:off x="4721339" y="4490977"/>
            <a:ext cx="6826362" cy="14435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 für Lehrende: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Bringen Sie in Erfahrung, ob es in Ihrer Stadt in der Vergangenheit Bürger*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innenbeteiligungsformate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gab und stellen Sie diese den Studierenden vor oder lassen Sie sie danach recherchieren. Standen die Formate im Zusammenhang möglicherweise mit Klimawandelanpassungen? </a:t>
            </a:r>
          </a:p>
        </p:txBody>
      </p:sp>
      <p:pic>
        <p:nvPicPr>
          <p:cNvPr id="13" name="Grafik 12" descr="Glühbirne und Zahnrad mit einfarbiger Füllung">
            <a:extLst>
              <a:ext uri="{FF2B5EF4-FFF2-40B4-BE49-F238E27FC236}">
                <a16:creationId xmlns:a16="http://schemas.microsoft.com/office/drawing/2014/main" id="{884227DC-E445-354B-76F6-30BD4AA28A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061700" y="38671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3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23900" y="698500"/>
            <a:ext cx="10204076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r>
              <a:rPr lang="de-DE" dirty="0">
                <a:latin typeface="+mn-lt"/>
              </a:rPr>
              <a:t> bei kommunaler Klimaanpassung</a:t>
            </a:r>
            <a:endParaRPr lang="de-DE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15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F27F3F33-B8E1-6099-5831-0EF983E3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2B4B0B9-1B43-3AC2-DF92-F5D0E06F0B06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7951C7B-1BF2-ABED-5643-B8046F4177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8" name="Grafik 7" descr="Gruppenbrainstorming mit einfarbiger Füllung">
            <a:extLst>
              <a:ext uri="{FF2B5EF4-FFF2-40B4-BE49-F238E27FC236}">
                <a16:creationId xmlns:a16="http://schemas.microsoft.com/office/drawing/2014/main" id="{F8CA07CC-BA0C-40C8-880A-B2D40AA462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004460" y="500896"/>
            <a:ext cx="1440000" cy="1440000"/>
          </a:xfrm>
          <a:prstGeom prst="rect">
            <a:avLst/>
          </a:prstGeom>
        </p:spPr>
      </p:pic>
      <p:sp>
        <p:nvSpPr>
          <p:cNvPr id="10" name="Sprechblase: rechteckig 7">
            <a:extLst>
              <a:ext uri="{FF2B5EF4-FFF2-40B4-BE49-F238E27FC236}">
                <a16:creationId xmlns:a16="http://schemas.microsoft.com/office/drawing/2014/main" id="{3E0AE363-F9F0-264F-FF9C-5035D856B53B}"/>
              </a:ext>
            </a:extLst>
          </p:cNvPr>
          <p:cNvSpPr/>
          <p:nvPr/>
        </p:nvSpPr>
        <p:spPr>
          <a:xfrm>
            <a:off x="1201650" y="2013180"/>
            <a:ext cx="9788700" cy="2831640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Lesen Sie das Paper: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Uittenbroek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C. et al. (2019). 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The design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of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public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participation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: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who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participates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,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when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and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how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?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Insights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in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climate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adaptation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planning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from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the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Netherlands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. Journal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of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Environmental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Planning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7"/>
              </a:rPr>
              <a:t> and Management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62. 1-19. </a:t>
            </a:r>
          </a:p>
          <a:p>
            <a:pPr algn="ctr"/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Sprechen Sie in Gruppen über die folgenden Fragen: </a:t>
            </a:r>
          </a:p>
          <a:p>
            <a:pPr algn="ctr"/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 algn="ctr"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Was sind die Kernaussagen bzw. zentralen Befunde des Artikels (mit Textstellen!)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Inwiefern sind die Ergebnisse übertragbar auf deutsche Fälle bzw. andere Anpassungsfelder?</a:t>
            </a:r>
          </a:p>
        </p:txBody>
      </p:sp>
    </p:spTree>
    <p:extLst>
      <p:ext uri="{BB962C8B-B14F-4D97-AF65-F5344CB8AC3E}">
        <p14:creationId xmlns:p14="http://schemas.microsoft.com/office/powerpoint/2010/main" val="4802515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4294" y="632751"/>
            <a:ext cx="11184815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r>
              <a:rPr lang="de-DE" dirty="0">
                <a:latin typeface="+mn-lt"/>
              </a:rPr>
              <a:t> bei kommunaler Klimaanpassung</a:t>
            </a:r>
            <a:endParaRPr lang="de-DE" dirty="0">
              <a:solidFill>
                <a:srgbClr val="A81241"/>
              </a:solidFill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16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F27F3F33-B8E1-6099-5831-0EF983E3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C544C3C-2066-9EAA-A65A-45BC7239CD86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72C152A-51E3-6849-6076-6B22BE3472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0B8AB659-5CD1-AD7B-8644-B737E727A5F4}"/>
              </a:ext>
            </a:extLst>
          </p:cNvPr>
          <p:cNvSpPr/>
          <p:nvPr/>
        </p:nvSpPr>
        <p:spPr>
          <a:xfrm>
            <a:off x="568622" y="4964888"/>
            <a:ext cx="10155839" cy="10478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00"/>
              </a:lnSpc>
              <a:buSzPct val="70000"/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Beteiligungsprozesse zur Klimawandelanpassung in Deutschland: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Das UBA hat 22 Beteiligungsprozesse ausgewertet und fasst Lernerfahrungen für künftige Beteiligungsformate zusammen: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https://www.umweltbundesamt.de/publikationen/beteiligungsprozesse-zur-klimaanpassung-in</a:t>
            </a:r>
            <a:endParaRPr lang="de-DE" b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 11" descr="Internet mit einfarbiger Füllung">
            <a:extLst>
              <a:ext uri="{FF2B5EF4-FFF2-40B4-BE49-F238E27FC236}">
                <a16:creationId xmlns:a16="http://schemas.microsoft.com/office/drawing/2014/main" id="{5AD1AF37-64D1-A1E0-EC19-8AC9E3232C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31751" y="4635143"/>
            <a:ext cx="1377219" cy="1377219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15D0824F-1889-A49F-ACC7-1886C602D156}"/>
              </a:ext>
            </a:extLst>
          </p:cNvPr>
          <p:cNvSpPr/>
          <p:nvPr/>
        </p:nvSpPr>
        <p:spPr>
          <a:xfrm>
            <a:off x="568622" y="1704426"/>
            <a:ext cx="9087293" cy="2618223"/>
          </a:xfrm>
          <a:custGeom>
            <a:avLst/>
            <a:gdLst>
              <a:gd name="connsiteX0" fmla="*/ 0 w 9087293"/>
              <a:gd name="connsiteY0" fmla="*/ 0 h 2618223"/>
              <a:gd name="connsiteX1" fmla="*/ 9087293 w 9087293"/>
              <a:gd name="connsiteY1" fmla="*/ 0 h 2618223"/>
              <a:gd name="connsiteX2" fmla="*/ 9087293 w 9087293"/>
              <a:gd name="connsiteY2" fmla="*/ 2618223 h 2618223"/>
              <a:gd name="connsiteX3" fmla="*/ 0 w 9087293"/>
              <a:gd name="connsiteY3" fmla="*/ 2618223 h 2618223"/>
              <a:gd name="connsiteX4" fmla="*/ 0 w 9087293"/>
              <a:gd name="connsiteY4" fmla="*/ 0 h 2618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87293" h="2618223" fill="none" extrusionOk="0">
                <a:moveTo>
                  <a:pt x="0" y="0"/>
                </a:moveTo>
                <a:cubicBezTo>
                  <a:pt x="1270354" y="-49533"/>
                  <a:pt x="7608172" y="-14809"/>
                  <a:pt x="9087293" y="0"/>
                </a:cubicBezTo>
                <a:cubicBezTo>
                  <a:pt x="9174932" y="281700"/>
                  <a:pt x="9014614" y="2157562"/>
                  <a:pt x="9087293" y="2618223"/>
                </a:cubicBezTo>
                <a:cubicBezTo>
                  <a:pt x="5404273" y="2569992"/>
                  <a:pt x="3619411" y="2702678"/>
                  <a:pt x="0" y="2618223"/>
                </a:cubicBezTo>
                <a:cubicBezTo>
                  <a:pt x="-38581" y="2208285"/>
                  <a:pt x="63341" y="806260"/>
                  <a:pt x="0" y="0"/>
                </a:cubicBezTo>
                <a:close/>
              </a:path>
              <a:path w="9087293" h="2618223" stroke="0" extrusionOk="0">
                <a:moveTo>
                  <a:pt x="0" y="0"/>
                </a:moveTo>
                <a:cubicBezTo>
                  <a:pt x="1944515" y="118645"/>
                  <a:pt x="7636044" y="116012"/>
                  <a:pt x="9087293" y="0"/>
                </a:cubicBezTo>
                <a:cubicBezTo>
                  <a:pt x="8954411" y="734480"/>
                  <a:pt x="9172244" y="1653803"/>
                  <a:pt x="9087293" y="2618223"/>
                </a:cubicBezTo>
                <a:cubicBezTo>
                  <a:pt x="7068207" y="2752823"/>
                  <a:pt x="961906" y="2461027"/>
                  <a:pt x="0" y="2618223"/>
                </a:cubicBezTo>
                <a:cubicBezTo>
                  <a:pt x="-20187" y="1460974"/>
                  <a:pt x="-152480" y="552715"/>
                  <a:pt x="0" y="0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b="1" dirty="0" err="1">
                <a:solidFill>
                  <a:schemeClr val="tx1"/>
                </a:solidFill>
                <a:latin typeface="Arial Narrow" panose="020B0606020202030204" pitchFamily="34" charset="0"/>
              </a:rPr>
              <a:t>Uittenbroek</a:t>
            </a:r>
            <a:r>
              <a:rPr lang="de-DE" sz="2200" b="1" dirty="0">
                <a:solidFill>
                  <a:schemeClr val="tx1"/>
                </a:solidFill>
                <a:latin typeface="Arial Narrow" panose="020B0606020202030204" pitchFamily="34" charset="0"/>
              </a:rPr>
              <a:t> et al. (2019) - Ihre Ergebnisse: 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de-DE" sz="2200" dirty="0">
                <a:solidFill>
                  <a:schemeClr val="tx1"/>
                </a:solidFill>
                <a:latin typeface="Arial Narrow" panose="020B0606020202030204" pitchFamily="34" charset="0"/>
              </a:rPr>
              <a:t>…..</a:t>
            </a:r>
          </a:p>
          <a:p>
            <a:pPr marL="342900" indent="-342900" algn="ctr">
              <a:buFont typeface="Wingdings" pitchFamily="2" charset="2"/>
              <a:buChar char="Ø"/>
            </a:pPr>
            <a:r>
              <a:rPr lang="de-DE" sz="2200" dirty="0">
                <a:solidFill>
                  <a:schemeClr val="tx1"/>
                </a:solidFill>
                <a:latin typeface="Arial Narrow" panose="020B0606020202030204" pitchFamily="34" charset="0"/>
              </a:rPr>
              <a:t>….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67AAD535-634B-8CDA-4A76-91011705C7EC}"/>
              </a:ext>
            </a:extLst>
          </p:cNvPr>
          <p:cNvSpPr/>
          <p:nvPr/>
        </p:nvSpPr>
        <p:spPr>
          <a:xfrm>
            <a:off x="8981954" y="1325161"/>
            <a:ext cx="2565747" cy="20552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 für Lehrende: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Uittenbroek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C. et al. (2019)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nutzen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iin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der Publikation Grafiken &amp; Tabellen, die mit den Studierenden besprochen werden können</a:t>
            </a:r>
          </a:p>
        </p:txBody>
      </p:sp>
      <p:pic>
        <p:nvPicPr>
          <p:cNvPr id="8" name="Grafik 7" descr="Glühbirne und Zahnrad mit einfarbiger Füllung">
            <a:extLst>
              <a:ext uri="{FF2B5EF4-FFF2-40B4-BE49-F238E27FC236}">
                <a16:creationId xmlns:a16="http://schemas.microsoft.com/office/drawing/2014/main" id="{EC5A0210-36B1-B407-B0EF-EA2AC0C85E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090501" y="70441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94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23900" y="554407"/>
            <a:ext cx="11468100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r>
              <a:rPr lang="de-DE" dirty="0">
                <a:latin typeface="+mn-lt"/>
              </a:rPr>
              <a:t> bei kommunaler Klimaanpassung</a:t>
            </a:r>
            <a:endParaRPr lang="de-DE" dirty="0">
              <a:solidFill>
                <a:srgbClr val="A81241"/>
              </a:solidFill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17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F27F3F33-B8E1-6099-5831-0EF983E3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351DBE4-D04F-01CF-95B4-34B7EA08FA4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26A51D2-DAFB-28FE-661F-DD632003A4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8" name="Grafik 7" descr="Gruppenbrainstorming mit einfarbiger Füllung">
            <a:extLst>
              <a:ext uri="{FF2B5EF4-FFF2-40B4-BE49-F238E27FC236}">
                <a16:creationId xmlns:a16="http://schemas.microsoft.com/office/drawing/2014/main" id="{FC521ECC-D49D-2606-4302-F68B83ADA9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132639" y="717329"/>
            <a:ext cx="1440000" cy="1440000"/>
          </a:xfrm>
          <a:prstGeom prst="rect">
            <a:avLst/>
          </a:prstGeom>
        </p:spPr>
      </p:pic>
      <p:sp>
        <p:nvSpPr>
          <p:cNvPr id="9" name="Sprechblase: rechteckig 7">
            <a:extLst>
              <a:ext uri="{FF2B5EF4-FFF2-40B4-BE49-F238E27FC236}">
                <a16:creationId xmlns:a16="http://schemas.microsoft.com/office/drawing/2014/main" id="{BC93C6E6-E2F2-1AC6-6260-FBEEAA42D5E3}"/>
              </a:ext>
            </a:extLst>
          </p:cNvPr>
          <p:cNvSpPr/>
          <p:nvPr/>
        </p:nvSpPr>
        <p:spPr>
          <a:xfrm>
            <a:off x="1067094" y="2432165"/>
            <a:ext cx="10057811" cy="2615980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100000"/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Ziele von Partizipation nennen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Uittenbroek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C. et al. (2019) nach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Glucker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et al. (2013)?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100000"/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weiteren Ziele fallen Ihnen ein?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100000"/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Was sind jeweils die Bedingungen bzw. Voraussetzungen, um diese Ziele zu erreichen?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ts val="2200"/>
              </a:lnSpc>
              <a:buClr>
                <a:schemeClr val="accent5"/>
              </a:buClr>
              <a:buSzPct val="100000"/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Formate eignen jeweils zur Erreichung des Ziels und welches Design brauchen sie (Who?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When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? </a:t>
            </a:r>
            <a:r>
              <a:rPr lang="de-DE" i="1" dirty="0" err="1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How</a:t>
            </a: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?)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4D6A834-18CF-9B7E-6BBE-ABB6AC73364D}"/>
              </a:ext>
            </a:extLst>
          </p:cNvPr>
          <p:cNvSpPr txBox="1"/>
          <p:nvPr/>
        </p:nvSpPr>
        <p:spPr>
          <a:xfrm>
            <a:off x="614294" y="1774442"/>
            <a:ext cx="76160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  <a:buSzPct val="70000"/>
            </a:pPr>
            <a:r>
              <a:rPr lang="de-DE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Ziele, Bedingungen, Design: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002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B98D1A-D6F5-67B2-AEF8-B11BD72B7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6BAD7A4-FF08-0154-7072-DD82D802B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4" y="659923"/>
            <a:ext cx="11163300" cy="923500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r>
              <a:rPr lang="de-DE" dirty="0">
                <a:latin typeface="+mn-lt"/>
              </a:rPr>
              <a:t>: </a:t>
            </a:r>
            <a:r>
              <a:rPr lang="de-DE" dirty="0" err="1">
                <a:solidFill>
                  <a:schemeClr val="accent6">
                    <a:lumMod val="10000"/>
                  </a:schemeClr>
                </a:solidFill>
                <a:latin typeface="+mn-lt"/>
              </a:rPr>
              <a:t>Ladder</a:t>
            </a:r>
            <a:r>
              <a:rPr lang="de-DE" dirty="0">
                <a:solidFill>
                  <a:schemeClr val="accent6">
                    <a:lumMod val="10000"/>
                  </a:schemeClr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accent6">
                    <a:lumMod val="10000"/>
                  </a:schemeClr>
                </a:solidFill>
                <a:latin typeface="+mn-lt"/>
              </a:rPr>
              <a:t>of</a:t>
            </a:r>
            <a:r>
              <a:rPr lang="de-DE" dirty="0">
                <a:solidFill>
                  <a:schemeClr val="accent6">
                    <a:lumMod val="10000"/>
                  </a:schemeClr>
                </a:solidFill>
                <a:latin typeface="+mn-lt"/>
              </a:rPr>
              <a:t> </a:t>
            </a:r>
            <a:r>
              <a:rPr lang="de-DE" dirty="0" err="1">
                <a:solidFill>
                  <a:schemeClr val="accent6">
                    <a:lumMod val="10000"/>
                  </a:schemeClr>
                </a:solidFill>
                <a:latin typeface="+mn-lt"/>
              </a:rPr>
              <a:t>Participation</a:t>
            </a:r>
            <a:endParaRPr lang="de-DE" dirty="0">
              <a:solidFill>
                <a:schemeClr val="accent6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5CF2C79B-77F0-7A15-FD47-CC7602DDF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500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18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42766BEC-DA71-B56E-F38E-AA1BC8F7B6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86152A9F-6A9D-7185-924E-19CAAFE350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248230"/>
              </p:ext>
            </p:extLst>
          </p:nvPr>
        </p:nvGraphicFramePr>
        <p:xfrm>
          <a:off x="7416800" y="1420367"/>
          <a:ext cx="2287751" cy="341791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287751">
                  <a:extLst>
                    <a:ext uri="{9D8B030D-6E8A-4147-A177-3AD203B41FA5}">
                      <a16:colId xmlns:a16="http://schemas.microsoft.com/office/drawing/2014/main" val="3906126665"/>
                    </a:ext>
                  </a:extLst>
                </a:gridCol>
              </a:tblGrid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b="0" dirty="0">
                          <a:latin typeface="Arial Narrow" panose="020B0606020202030204" pitchFamily="34" charset="0"/>
                        </a:rPr>
                        <a:t>Citizen Control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233071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Delegated Power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4283489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Partnership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448469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Placation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8901500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Consultation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332665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Informing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7713697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Therapy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8950312"/>
                  </a:ext>
                </a:extLst>
              </a:tr>
              <a:tr h="427239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latin typeface="Arial Narrow" panose="020B0606020202030204" pitchFamily="34" charset="0"/>
                        </a:rPr>
                        <a:t>Manipulation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33599"/>
                  </a:ext>
                </a:extLst>
              </a:tr>
            </a:tbl>
          </a:graphicData>
        </a:graphic>
      </p:graphicFrame>
      <p:sp>
        <p:nvSpPr>
          <p:cNvPr id="5" name="Geschweifte Klammer rechts 4">
            <a:extLst>
              <a:ext uri="{FF2B5EF4-FFF2-40B4-BE49-F238E27FC236}">
                <a16:creationId xmlns:a16="http://schemas.microsoft.com/office/drawing/2014/main" id="{0CD1E394-4F5A-E1C2-12E9-F161E5FF9B75}"/>
              </a:ext>
            </a:extLst>
          </p:cNvPr>
          <p:cNvSpPr/>
          <p:nvPr/>
        </p:nvSpPr>
        <p:spPr>
          <a:xfrm>
            <a:off x="9806432" y="1420367"/>
            <a:ext cx="216934" cy="12200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Geschweifte Klammer rechts 7">
            <a:extLst>
              <a:ext uri="{FF2B5EF4-FFF2-40B4-BE49-F238E27FC236}">
                <a16:creationId xmlns:a16="http://schemas.microsoft.com/office/drawing/2014/main" id="{C5D9DC9B-7C69-B5B8-BD35-7724B0E420BE}"/>
              </a:ext>
            </a:extLst>
          </p:cNvPr>
          <p:cNvSpPr/>
          <p:nvPr/>
        </p:nvSpPr>
        <p:spPr>
          <a:xfrm>
            <a:off x="9806432" y="2679617"/>
            <a:ext cx="216934" cy="122003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Geschweifte Klammer rechts 8">
            <a:extLst>
              <a:ext uri="{FF2B5EF4-FFF2-40B4-BE49-F238E27FC236}">
                <a16:creationId xmlns:a16="http://schemas.microsoft.com/office/drawing/2014/main" id="{F8FA5EBF-08F6-FE6F-6755-59AA706E32B4}"/>
              </a:ext>
            </a:extLst>
          </p:cNvPr>
          <p:cNvSpPr/>
          <p:nvPr/>
        </p:nvSpPr>
        <p:spPr>
          <a:xfrm>
            <a:off x="9806432" y="3946928"/>
            <a:ext cx="216934" cy="89135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2A258F2-1851-7967-CDEB-32CC5951D11E}"/>
              </a:ext>
            </a:extLst>
          </p:cNvPr>
          <p:cNvSpPr txBox="1"/>
          <p:nvPr/>
        </p:nvSpPr>
        <p:spPr>
          <a:xfrm>
            <a:off x="10149692" y="1876495"/>
            <a:ext cx="1890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 Narrow" panose="020B0606020202030204" pitchFamily="34" charset="0"/>
              </a:rPr>
              <a:t>Degrees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citizen</a:t>
            </a:r>
            <a:r>
              <a:rPr lang="de-DE" sz="1400" dirty="0">
                <a:latin typeface="Arial Narrow" panose="020B0606020202030204" pitchFamily="34" charset="0"/>
              </a:rPr>
              <a:t> power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DF98279-1626-AC79-A656-433C16CAE683}"/>
              </a:ext>
            </a:extLst>
          </p:cNvPr>
          <p:cNvSpPr txBox="1"/>
          <p:nvPr/>
        </p:nvSpPr>
        <p:spPr>
          <a:xfrm>
            <a:off x="10182079" y="3121223"/>
            <a:ext cx="1826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 Narrow" panose="020B0606020202030204" pitchFamily="34" charset="0"/>
              </a:rPr>
              <a:t>Degrees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tokenism</a:t>
            </a:r>
            <a:endParaRPr lang="de-DE" sz="1400" dirty="0">
              <a:latin typeface="Arial Narrow" panose="020B0606020202030204" pitchFamily="34" charset="0"/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AF0A6144-E129-CFEE-5FCB-A4C8E5C58F40}"/>
              </a:ext>
            </a:extLst>
          </p:cNvPr>
          <p:cNvSpPr txBox="1"/>
          <p:nvPr/>
        </p:nvSpPr>
        <p:spPr>
          <a:xfrm>
            <a:off x="10182079" y="4212062"/>
            <a:ext cx="1826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>
                <a:latin typeface="Arial Narrow" panose="020B0606020202030204" pitchFamily="34" charset="0"/>
              </a:rPr>
              <a:t>Nonparticipation</a:t>
            </a:r>
            <a:endParaRPr lang="de-DE" sz="1400" dirty="0">
              <a:latin typeface="Arial Narrow" panose="020B0606020202030204" pitchFamily="34" charset="0"/>
            </a:endParaRP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0A34E09A-5C81-9840-7F4C-F42063D8432D}"/>
              </a:ext>
            </a:extLst>
          </p:cNvPr>
          <p:cNvSpPr txBox="1"/>
          <p:nvPr/>
        </p:nvSpPr>
        <p:spPr>
          <a:xfrm>
            <a:off x="7384170" y="5083705"/>
            <a:ext cx="4623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 Narrow" panose="020B0606020202030204" pitchFamily="34" charset="0"/>
              </a:rPr>
              <a:t>Abbildung: „Beteiligungsleiter“, eigene Darstellung nach </a:t>
            </a:r>
            <a:r>
              <a:rPr lang="de-DE" sz="1400" dirty="0" err="1">
                <a:latin typeface="Arial Narrow" panose="020B0606020202030204" pitchFamily="34" charset="0"/>
              </a:rPr>
              <a:t>Arnstein</a:t>
            </a:r>
            <a:r>
              <a:rPr lang="de-DE" sz="1400" dirty="0">
                <a:latin typeface="Arial Narrow" panose="020B0606020202030204" pitchFamily="34" charset="0"/>
              </a:rPr>
              <a:t>, Sherry R. (1969). A </a:t>
            </a:r>
            <a:r>
              <a:rPr lang="de-DE" sz="1400" dirty="0" err="1">
                <a:latin typeface="Arial Narrow" panose="020B0606020202030204" pitchFamily="34" charset="0"/>
              </a:rPr>
              <a:t>Ladder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Citizen </a:t>
            </a:r>
            <a:r>
              <a:rPr lang="de-DE" sz="1400" dirty="0" err="1">
                <a:latin typeface="Arial Narrow" panose="020B0606020202030204" pitchFamily="34" charset="0"/>
              </a:rPr>
              <a:t>Participation</a:t>
            </a:r>
            <a:r>
              <a:rPr lang="de-DE" sz="1400" dirty="0">
                <a:latin typeface="Arial Narrow" panose="020B0606020202030204" pitchFamily="34" charset="0"/>
              </a:rPr>
              <a:t>. Fig. 2 Eight </a:t>
            </a:r>
            <a:r>
              <a:rPr lang="de-DE" sz="1400" dirty="0" err="1">
                <a:latin typeface="Arial Narrow" panose="020B0606020202030204" pitchFamily="34" charset="0"/>
              </a:rPr>
              <a:t>rungs</a:t>
            </a:r>
            <a:r>
              <a:rPr lang="de-DE" sz="1400" dirty="0">
                <a:latin typeface="Arial Narrow" panose="020B0606020202030204" pitchFamily="34" charset="0"/>
              </a:rPr>
              <a:t> on a </a:t>
            </a:r>
            <a:r>
              <a:rPr lang="de-DE" sz="1400" dirty="0" err="1">
                <a:latin typeface="Arial Narrow" panose="020B0606020202030204" pitchFamily="34" charset="0"/>
              </a:rPr>
              <a:t>ladder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citizen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Participation</a:t>
            </a:r>
            <a:r>
              <a:rPr lang="de-DE" sz="1400" dirty="0">
                <a:latin typeface="Arial Narrow" panose="020B0606020202030204" pitchFamily="34" charset="0"/>
              </a:rPr>
              <a:t>. Journal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</a:t>
            </a:r>
            <a:r>
              <a:rPr lang="de-DE" sz="1400" dirty="0" err="1">
                <a:latin typeface="Arial Narrow" panose="020B0606020202030204" pitchFamily="34" charset="0"/>
              </a:rPr>
              <a:t>the</a:t>
            </a:r>
            <a:r>
              <a:rPr lang="de-DE" sz="1400" dirty="0">
                <a:latin typeface="Arial Narrow" panose="020B0606020202030204" pitchFamily="34" charset="0"/>
              </a:rPr>
              <a:t> American Institute </a:t>
            </a:r>
            <a:r>
              <a:rPr lang="de-DE" sz="1400" dirty="0" err="1">
                <a:latin typeface="Arial Narrow" panose="020B0606020202030204" pitchFamily="34" charset="0"/>
              </a:rPr>
              <a:t>of</a:t>
            </a:r>
            <a:r>
              <a:rPr lang="de-DE" sz="1400" dirty="0">
                <a:latin typeface="Arial Narrow" panose="020B0606020202030204" pitchFamily="34" charset="0"/>
              </a:rPr>
              <a:t> Planners, 35(4), 216–224. 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4A03DC2-98D7-B3C7-CAB6-FD6E0BAF6599}"/>
              </a:ext>
            </a:extLst>
          </p:cNvPr>
          <p:cNvSpPr txBox="1"/>
          <p:nvPr/>
        </p:nvSpPr>
        <p:spPr>
          <a:xfrm>
            <a:off x="614294" y="1698018"/>
            <a:ext cx="582659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Sherry R. 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Arnstein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(1969) beschreibt die verschiedenen Möglichkeiten der (Nicht-)Beteiligung von Bürger*innen anhand einer </a:t>
            </a:r>
            <a:r>
              <a:rPr lang="de-DE" sz="2200" i="1" dirty="0" err="1">
                <a:latin typeface="Arial Narrow" panose="020B0606020202030204" pitchFamily="34" charset="0"/>
                <a:cs typeface="Arial" panose="020B0604020202020204" pitchFamily="34" charset="0"/>
              </a:rPr>
              <a:t>Ladder</a:t>
            </a:r>
            <a:r>
              <a:rPr lang="de-DE" sz="2200" i="1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sz="2200" i="1" dirty="0" err="1">
                <a:latin typeface="Arial Narrow" panose="020B0606020202030204" pitchFamily="34" charset="0"/>
                <a:cs typeface="Arial" panose="020B0604020202020204" pitchFamily="34" charset="0"/>
              </a:rPr>
              <a:t>of</a:t>
            </a:r>
            <a:r>
              <a:rPr lang="de-DE" sz="2200" i="1" dirty="0">
                <a:latin typeface="Arial Narrow" panose="020B0606020202030204" pitchFamily="34" charset="0"/>
                <a:cs typeface="Arial" panose="020B0604020202020204" pitchFamily="34" charset="0"/>
              </a:rPr>
              <a:t> Citizen </a:t>
            </a:r>
            <a:r>
              <a:rPr lang="de-DE" sz="2200" i="1" dirty="0" err="1">
                <a:latin typeface="Arial Narrow" panose="020B0606020202030204" pitchFamily="34" charset="0"/>
                <a:cs typeface="Arial" panose="020B0604020202020204" pitchFamily="34" charset="0"/>
              </a:rPr>
              <a:t>Participation</a:t>
            </a:r>
            <a:endParaRPr lang="de-DE" sz="22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Die Typologie erlaubt die Einteilung der Beteiligungsmodi in Stufen oder Sprossen, je nach Beteiligungsgrad und Einfluss der Bürger*innen auf den Prozess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3B946B5-F53B-85E0-F287-AEEB3146808A}"/>
              </a:ext>
            </a:extLst>
          </p:cNvPr>
          <p:cNvSpPr txBox="1"/>
          <p:nvPr/>
        </p:nvSpPr>
        <p:spPr>
          <a:xfrm>
            <a:off x="7171418" y="1430877"/>
            <a:ext cx="38888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  <a:p>
            <a:r>
              <a:rPr lang="de-DE" sz="1400" dirty="0"/>
              <a:t>8</a:t>
            </a:r>
          </a:p>
          <a:p>
            <a:endParaRPr lang="de-DE" sz="1400" dirty="0"/>
          </a:p>
          <a:p>
            <a:r>
              <a:rPr lang="de-DE" sz="1400" dirty="0"/>
              <a:t>7</a:t>
            </a:r>
          </a:p>
          <a:p>
            <a:endParaRPr lang="de-DE" sz="1400" dirty="0"/>
          </a:p>
          <a:p>
            <a:r>
              <a:rPr lang="de-DE" sz="1400" dirty="0"/>
              <a:t>6</a:t>
            </a:r>
          </a:p>
          <a:p>
            <a:endParaRPr lang="de-DE" sz="1400" dirty="0"/>
          </a:p>
          <a:p>
            <a:r>
              <a:rPr lang="de-DE" sz="1400" dirty="0"/>
              <a:t>5</a:t>
            </a:r>
          </a:p>
          <a:p>
            <a:endParaRPr lang="de-DE" sz="1400" dirty="0"/>
          </a:p>
          <a:p>
            <a:r>
              <a:rPr lang="de-DE" sz="1400" dirty="0"/>
              <a:t>4</a:t>
            </a:r>
          </a:p>
          <a:p>
            <a:endParaRPr lang="de-DE" sz="1400" dirty="0"/>
          </a:p>
          <a:p>
            <a:r>
              <a:rPr lang="de-DE" sz="1400" dirty="0"/>
              <a:t>3</a:t>
            </a:r>
          </a:p>
          <a:p>
            <a:endParaRPr lang="de-DE" sz="1400" dirty="0"/>
          </a:p>
          <a:p>
            <a:r>
              <a:rPr lang="de-DE" sz="1400" dirty="0"/>
              <a:t>2</a:t>
            </a:r>
          </a:p>
          <a:p>
            <a:endParaRPr lang="de-DE" sz="1400" dirty="0"/>
          </a:p>
          <a:p>
            <a:r>
              <a:rPr lang="de-DE" sz="1400" dirty="0"/>
              <a:t>1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20695EA-2A9F-468C-1BAB-604261F3DD8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DE133B10-3AC2-1180-9DFA-EAC801958B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63E154AC-B7DE-33C5-5D21-8124EE019E7B}"/>
              </a:ext>
            </a:extLst>
          </p:cNvPr>
          <p:cNvSpPr txBox="1"/>
          <p:nvPr/>
        </p:nvSpPr>
        <p:spPr>
          <a:xfrm>
            <a:off x="614294" y="5083098"/>
            <a:ext cx="54817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 err="1">
                <a:latin typeface="Arial Narrow" panose="020B0606020202030204" pitchFamily="34" charset="0"/>
              </a:rPr>
              <a:t>Arnstein</a:t>
            </a:r>
            <a:r>
              <a:rPr lang="de-DE" sz="1400" i="1" dirty="0">
                <a:latin typeface="Arial Narrow" panose="020B0606020202030204" pitchFamily="34" charset="0"/>
              </a:rPr>
              <a:t>, S. R. (1969). A </a:t>
            </a:r>
            <a:r>
              <a:rPr lang="de-DE" sz="1400" i="1" dirty="0" err="1">
                <a:latin typeface="Arial Narrow" panose="020B0606020202030204" pitchFamily="34" charset="0"/>
              </a:rPr>
              <a:t>Ladder</a:t>
            </a:r>
            <a:r>
              <a:rPr lang="de-DE" sz="1400" i="1" dirty="0">
                <a:latin typeface="Arial Narrow" panose="020B0606020202030204" pitchFamily="34" charset="0"/>
              </a:rPr>
              <a:t> </a:t>
            </a:r>
            <a:r>
              <a:rPr lang="de-DE" sz="1400" i="1" dirty="0" err="1">
                <a:latin typeface="Arial Narrow" panose="020B0606020202030204" pitchFamily="34" charset="0"/>
              </a:rPr>
              <a:t>Of</a:t>
            </a:r>
            <a:r>
              <a:rPr lang="de-DE" sz="1400" i="1" dirty="0">
                <a:latin typeface="Arial Narrow" panose="020B0606020202030204" pitchFamily="34" charset="0"/>
              </a:rPr>
              <a:t> Citizen </a:t>
            </a:r>
            <a:r>
              <a:rPr lang="de-DE" sz="1400" i="1" dirty="0" err="1">
                <a:latin typeface="Arial Narrow" panose="020B0606020202030204" pitchFamily="34" charset="0"/>
              </a:rPr>
              <a:t>Participation</a:t>
            </a:r>
            <a:r>
              <a:rPr lang="de-DE" sz="1400" i="1" dirty="0">
                <a:latin typeface="Arial Narrow" panose="020B0606020202030204" pitchFamily="34" charset="0"/>
              </a:rPr>
              <a:t>. Journal </a:t>
            </a:r>
            <a:r>
              <a:rPr lang="de-DE" sz="1400" i="1" dirty="0" err="1">
                <a:latin typeface="Arial Narrow" panose="020B0606020202030204" pitchFamily="34" charset="0"/>
              </a:rPr>
              <a:t>of</a:t>
            </a:r>
            <a:r>
              <a:rPr lang="de-DE" sz="1400" i="1" dirty="0">
                <a:latin typeface="Arial Narrow" panose="020B0606020202030204" pitchFamily="34" charset="0"/>
              </a:rPr>
              <a:t> </a:t>
            </a:r>
            <a:r>
              <a:rPr lang="de-DE" sz="1400" i="1" dirty="0" err="1">
                <a:latin typeface="Arial Narrow" panose="020B0606020202030204" pitchFamily="34" charset="0"/>
              </a:rPr>
              <a:t>the</a:t>
            </a:r>
            <a:r>
              <a:rPr lang="de-DE" sz="1400" i="1" dirty="0">
                <a:latin typeface="Arial Narrow" panose="020B0606020202030204" pitchFamily="34" charset="0"/>
              </a:rPr>
              <a:t> American Institute </a:t>
            </a:r>
            <a:r>
              <a:rPr lang="de-DE" sz="1400" i="1" dirty="0" err="1">
                <a:latin typeface="Arial Narrow" panose="020B0606020202030204" pitchFamily="34" charset="0"/>
              </a:rPr>
              <a:t>of</a:t>
            </a:r>
            <a:r>
              <a:rPr lang="de-DE" sz="1400" i="1" dirty="0">
                <a:latin typeface="Arial Narrow" panose="020B0606020202030204" pitchFamily="34" charset="0"/>
              </a:rPr>
              <a:t> Planners, 35(4), 216–224. 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1749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723900" y="698500"/>
            <a:ext cx="11468100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Bürger*</a:t>
            </a:r>
            <a:r>
              <a:rPr lang="de-DE" dirty="0" err="1">
                <a:latin typeface="+mn-lt"/>
              </a:rPr>
              <a:t>innenbeteiligung</a:t>
            </a:r>
            <a:endParaRPr lang="de-DE" dirty="0">
              <a:solidFill>
                <a:srgbClr val="A81241"/>
              </a:solidFill>
              <a:latin typeface="+mn-lt"/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1465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19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F27F3F33-B8E1-6099-5831-0EF983E361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8C03FE8-12E4-83FA-59CC-BD7D6839D20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A66F5A3-728C-E1D0-FFCE-BCCDE19478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6" name="Grafik 5" descr="Gruppenbrainstorming mit einfarbiger Füllung">
            <a:extLst>
              <a:ext uri="{FF2B5EF4-FFF2-40B4-BE49-F238E27FC236}">
                <a16:creationId xmlns:a16="http://schemas.microsoft.com/office/drawing/2014/main" id="{D8395FF4-44D4-13E1-37C1-681CAFF3F4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416080" y="289488"/>
            <a:ext cx="1440000" cy="1440000"/>
          </a:xfrm>
          <a:prstGeom prst="rect">
            <a:avLst/>
          </a:prstGeom>
        </p:spPr>
      </p:pic>
      <p:sp>
        <p:nvSpPr>
          <p:cNvPr id="9" name="Sprechblase: rechteckig 7">
            <a:extLst>
              <a:ext uri="{FF2B5EF4-FFF2-40B4-BE49-F238E27FC236}">
                <a16:creationId xmlns:a16="http://schemas.microsoft.com/office/drawing/2014/main" id="{4B528CEC-C514-A681-219E-3CA4D4DC4144}"/>
              </a:ext>
            </a:extLst>
          </p:cNvPr>
          <p:cNvSpPr/>
          <p:nvPr/>
        </p:nvSpPr>
        <p:spPr>
          <a:xfrm>
            <a:off x="1201650" y="2457828"/>
            <a:ext cx="9522811" cy="2804286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Clr>
                <a:schemeClr val="tx1"/>
              </a:buClr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Ziele sollte Bürger*innen-Beteiligung bei der Klimafolgenanpassung verfolgen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und welches Design eignet sich zur Zielerreichung?</a:t>
            </a: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Ø"/>
            </a:pP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Inwiefern unterscheidet sich das Politikfeld der Klimafolgenanpassung in Bezug auf partizipative Verfahren von anderen bzw. benachbarten Feldern? 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(z.B. Klimaschutz, Nachhaltigkeit, Verkehr)</a:t>
            </a:r>
            <a:b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Ø"/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Wie unterscheiden sich Beteiligungsprozesse in städtischen und ländlichen Räumen?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3E26B05-0CD3-1412-3A9F-149FADF00A31}"/>
              </a:ext>
            </a:extLst>
          </p:cNvPr>
          <p:cNvSpPr txBox="1"/>
          <p:nvPr/>
        </p:nvSpPr>
        <p:spPr>
          <a:xfrm>
            <a:off x="614295" y="1774442"/>
            <a:ext cx="7450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1"/>
              </a:buClr>
              <a:buSzPct val="70000"/>
            </a:pPr>
            <a:r>
              <a:rPr lang="de-DE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Diskussionsfragen zur Klimafolgenanpassung: </a:t>
            </a:r>
          </a:p>
          <a:p>
            <a:pPr>
              <a:buClr>
                <a:schemeClr val="tx1"/>
              </a:buClr>
              <a:buSzPct val="70000"/>
            </a:pPr>
            <a:endParaRPr lang="de-DE" i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460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217400" cy="7183937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59876" y="1906920"/>
            <a:ext cx="108878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 (2025): T7 (Klimawandelkommunikation &amp; Bürger*</a:t>
            </a:r>
            <a:r>
              <a:rPr lang="de-DE" sz="2200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innenbeteiligung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>
              <a:defRPr/>
            </a:pP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https://www.leuphana.de/studikommklima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buSzPct val="70000"/>
            </a:pPr>
            <a:endParaRPr lang="de-DE" sz="2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8D3D54C-68B2-277A-EDA1-C3A8D2C84FC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5E3B90-E07F-48AE-BF2A-DB4DCD5815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062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5BA6320-5C9D-4877-BD18-F97FF1C0E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20</a:t>
            </a:fld>
            <a:endParaRPr lang="de-DE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398B07-2442-4EDA-8A34-B925F5250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de-DE" dirty="0"/>
              <a:t>| </a:t>
            </a:r>
            <a:r>
              <a:rPr lang="de-DE" b="1" dirty="0"/>
              <a:t>Kommunale Klimaanpassung </a:t>
            </a:r>
            <a:r>
              <a:rPr lang="de-DE" dirty="0"/>
              <a:t>| Einführung</a:t>
            </a:r>
          </a:p>
        </p:txBody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2813CCDD-4D21-E075-D3FF-74D0006678E1}"/>
              </a:ext>
            </a:extLst>
          </p:cNvPr>
          <p:cNvSpPr txBox="1">
            <a:spLocks/>
          </p:cNvSpPr>
          <p:nvPr/>
        </p:nvSpPr>
        <p:spPr>
          <a:xfrm>
            <a:off x="635000" y="638189"/>
            <a:ext cx="10922000" cy="132556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ts val="3000"/>
              </a:lnSpc>
              <a:spcBef>
                <a:spcPct val="0"/>
              </a:spcBef>
              <a:buNone/>
              <a:defRPr sz="3000" b="1" kern="1200" cap="all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/>
              <a:t>Klimaanpassung und vulnerable Gruppen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D81A767-E6F4-4C5E-861B-ABF3B00E65A7}"/>
              </a:ext>
            </a:extLst>
          </p:cNvPr>
          <p:cNvSpPr/>
          <p:nvPr/>
        </p:nvSpPr>
        <p:spPr>
          <a:xfrm>
            <a:off x="8343318" y="3586608"/>
            <a:ext cx="3462919" cy="24252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de-DE" altLang="de-DE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KlimaVielfalt</a:t>
            </a:r>
            <a:r>
              <a:rPr kumimoji="0" lang="de-DE" alt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: Gemeinsam </a:t>
            </a:r>
            <a:r>
              <a:rPr kumimoji="0" lang="de-DE" altLang="de-DE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klimafit</a:t>
            </a:r>
            <a:r>
              <a:rPr kumimoji="0" lang="de-DE" alt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in die Zukunft! Inklusive Beteiligung für die Erstellung kommunaler Klimaanpassungskonzepte - Ein Praxisleitfaden.</a:t>
            </a:r>
            <a:br>
              <a:rPr kumimoji="0" lang="de-DE" altLang="de-D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</a:br>
            <a:r>
              <a:rPr kumimoji="0" lang="de-DE" altLang="de-DE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DOI: </a:t>
            </a:r>
            <a:r>
              <a:rPr kumimoji="0" lang="de-DE" altLang="de-DE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hlinkClick r:id="rId3"/>
              </a:rPr>
              <a:t>10.48548/pubdata-191</a:t>
            </a:r>
            <a:r>
              <a:rPr kumimoji="0" lang="de-DE" altLang="de-DE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(auch in englischer Sprache, DOI: </a:t>
            </a:r>
            <a:r>
              <a:rPr lang="de-DE" alt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10.48548/pubdata-241</a:t>
            </a:r>
            <a:r>
              <a:rPr kumimoji="0" lang="de-DE" altLang="de-DE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)</a:t>
            </a:r>
            <a:endParaRPr lang="de-DE" altLang="de-DE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Grafik 11" descr="Internet mit einfarbiger Füllung">
            <a:extLst>
              <a:ext uri="{FF2B5EF4-FFF2-40B4-BE49-F238E27FC236}">
                <a16:creationId xmlns:a16="http://schemas.microsoft.com/office/drawing/2014/main" id="{120672A8-E592-4066-B9E4-72290060BA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169257">
            <a:off x="7252072" y="5347979"/>
            <a:ext cx="1377219" cy="1377219"/>
          </a:xfrm>
          <a:prstGeom prst="rect">
            <a:avLst/>
          </a:prstGeom>
        </p:spPr>
      </p:pic>
      <p:sp>
        <p:nvSpPr>
          <p:cNvPr id="10" name="AutoShape 7">
            <a:extLst>
              <a:ext uri="{FF2B5EF4-FFF2-40B4-BE49-F238E27FC236}">
                <a16:creationId xmlns:a16="http://schemas.microsoft.com/office/drawing/2014/main" id="{ABCEAD9E-7389-4F75-BAF1-E4B239EADB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173700" y="-1158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4" name="AutoShape 8">
            <a:extLst>
              <a:ext uri="{FF2B5EF4-FFF2-40B4-BE49-F238E27FC236}">
                <a16:creationId xmlns:a16="http://schemas.microsoft.com/office/drawing/2014/main" id="{CAA490CE-FCBA-4F11-9EA8-DDF1793A102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552275" y="-11588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BCC96477-5036-4BF9-AA0E-6AB376F84440}"/>
              </a:ext>
            </a:extLst>
          </p:cNvPr>
          <p:cNvSpPr txBox="1"/>
          <p:nvPr/>
        </p:nvSpPr>
        <p:spPr>
          <a:xfrm>
            <a:off x="385763" y="1413063"/>
            <a:ext cx="10863193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Vulnerable und marginalisierte Gruppen werden in der Klimaanpassung oft übersehen und nicht beteiligt </a:t>
            </a: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sym typeface="Wingdings" panose="05000000000000000000" pitchFamily="2" charset="2"/>
              </a:rPr>
              <a:t> Folge sind i</a:t>
            </a: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neffektive und ungerechte Klimaanpassung. </a:t>
            </a:r>
            <a:endParaRPr lang="de-DE" altLang="de-DE" sz="2200" dirty="0">
              <a:latin typeface="Arial Narrow" panose="020B0606020202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de-DE" altLang="de-DE" sz="2200" dirty="0">
                <a:latin typeface="Arial Narrow" panose="020B0606020202030204" pitchFamily="34" charset="0"/>
              </a:rPr>
              <a:t>Eines der Projekte im Rahmen von </a:t>
            </a:r>
            <a:r>
              <a:rPr kumimoji="0" lang="de-DE" altLang="de-DE" sz="22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StudiKommKlima</a:t>
            </a: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 untersucht sozial gerechte Beteiligung auf kommunaler Ebene; Ziel ist die Entwicklung effektiverer Klimaanpassungsmaßnahmen durch inklusive Beteiligung.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Inhalt des Praxisleitfadens: 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Empfehlungen für Planung und Umsetzung inklusiver Beteiligung. 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Hintergrundinfos: Expert*</a:t>
            </a:r>
            <a:r>
              <a:rPr kumimoji="0" lang="de-DE" altLang="de-DE" sz="22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inneninterviews</a:t>
            </a: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, </a:t>
            </a:r>
            <a:r>
              <a:rPr kumimoji="0" lang="de-DE" altLang="de-DE" sz="220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Good</a:t>
            </a: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-Practice-Projekte. 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Methoden-Sammlung, Liste potenzieller Multiplikator*innen. 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Weiterführende Literatur. </a:t>
            </a:r>
          </a:p>
          <a:p>
            <a:pPr marL="800100" lvl="1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de-DE" altLang="de-DE" sz="2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Entwurf für ein Einladungsschreiben. 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6A43919-4DCA-8663-862B-A75A2743B5E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D56EC770-7727-EB9F-45F6-218673ACFD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010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9ACC1-3104-1E50-67A0-A84602FE4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B68055D7-1725-44CB-92B5-BB59BF20F715}"/>
              </a:ext>
            </a:extLst>
          </p:cNvPr>
          <p:cNvSpPr/>
          <p:nvPr/>
        </p:nvSpPr>
        <p:spPr>
          <a:xfrm>
            <a:off x="608783" y="3221530"/>
            <a:ext cx="2798652" cy="8383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de-DE" sz="22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0016CF6-4F25-EE25-6894-89EBF34A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698500"/>
            <a:ext cx="11468100" cy="1220035"/>
          </a:xfrm>
        </p:spPr>
        <p:txBody>
          <a:bodyPr/>
          <a:lstStyle/>
          <a:p>
            <a:r>
              <a:rPr lang="de-DE" sz="2800" dirty="0">
                <a:latin typeface="+mn-lt"/>
              </a:rPr>
              <a:t>Spielerische Klimakommunikation</a:t>
            </a:r>
            <a:endParaRPr lang="de-DE" sz="2800" dirty="0">
              <a:solidFill>
                <a:srgbClr val="A81241"/>
              </a:solidFill>
              <a:latin typeface="+mn-lt"/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D60D36DA-402F-0A9A-1FBD-59BAD58A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8782" y="6243664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21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69A83B51-F083-5B69-6882-FF8E1E902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BGI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0DBC2-9064-90F3-E390-41292D59E766}"/>
              </a:ext>
            </a:extLst>
          </p:cNvPr>
          <p:cNvSpPr txBox="1"/>
          <p:nvPr/>
        </p:nvSpPr>
        <p:spPr bwMode="auto">
          <a:xfrm>
            <a:off x="10152748" y="6519446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CC24D96-D5F6-F54F-6A18-CE41E2E367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9843700B-7B1D-EEB8-DA74-0290E636983C}"/>
              </a:ext>
            </a:extLst>
          </p:cNvPr>
          <p:cNvSpPr txBox="1"/>
          <p:nvPr/>
        </p:nvSpPr>
        <p:spPr bwMode="auto">
          <a:xfrm>
            <a:off x="608782" y="1266028"/>
            <a:ext cx="37556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Gestaltung eines Klimaspiels</a:t>
            </a:r>
            <a:endParaRPr sz="2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Im Rahmen des Projektes 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  <a:hlinkClick r:id="rId5"/>
              </a:rPr>
              <a:t>StudiKommKlima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entwickelte eine Gruppe Studierender ein Manual zur Erstellung eines Klimaspiels. </a:t>
            </a:r>
          </a:p>
          <a:p>
            <a:pPr>
              <a:defRPr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à"/>
              <a:defRPr/>
            </a:pPr>
            <a: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  <a:hlinkClick r:id="rId6"/>
              </a:rPr>
              <a:t>Zum Download </a:t>
            </a:r>
            <a:b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  <a:hlinkClick r:id="rId6"/>
              </a:rPr>
            </a:br>
            <a:r>
              <a:rPr lang="de-DE" sz="2000" dirty="0">
                <a:latin typeface="Arial Narrow" panose="020B0606020202030204" pitchFamily="34" charset="0"/>
                <a:cs typeface="Arial" panose="020B0604020202020204" pitchFamily="34" charset="0"/>
                <a:hlinkClick r:id="rId6"/>
              </a:rPr>
              <a:t>auf der Projektwebsite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 descr="Internet mit einfarbiger Füllung">
            <a:extLst>
              <a:ext uri="{FF2B5EF4-FFF2-40B4-BE49-F238E27FC236}">
                <a16:creationId xmlns:a16="http://schemas.microsoft.com/office/drawing/2014/main" id="{DB57F23C-C8B2-8BBD-61BE-ABADABAA92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auto">
          <a:xfrm rot="535853">
            <a:off x="3097334" y="3519783"/>
            <a:ext cx="1028987" cy="1117384"/>
          </a:xfrm>
          <a:prstGeom prst="rect">
            <a:avLst/>
          </a:prstGeom>
        </p:spPr>
      </p:pic>
      <p:sp>
        <p:nvSpPr>
          <p:cNvPr id="15" name="Textplatzhalter 5">
            <a:extLst>
              <a:ext uri="{FF2B5EF4-FFF2-40B4-BE49-F238E27FC236}">
                <a16:creationId xmlns:a16="http://schemas.microsoft.com/office/drawing/2014/main" id="{59CBC202-B23C-1810-022A-65590BDDC7C5}"/>
              </a:ext>
            </a:extLst>
          </p:cNvPr>
          <p:cNvSpPr>
            <a:spLocks noGrp="1"/>
          </p:cNvSpPr>
          <p:nvPr/>
        </p:nvSpPr>
        <p:spPr bwMode="auto">
          <a:xfrm>
            <a:off x="4760998" y="5885119"/>
            <a:ext cx="6263466" cy="6693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</a:t>
            </a:r>
            <a:r>
              <a:rPr lang="de-DE" sz="1400" dirty="0">
                <a:solidFill>
                  <a:schemeClr val="tx1"/>
                </a:solidFill>
                <a:hlinkClick r:id="rId9" action="ppaction://hlinkfile"/>
              </a:rPr>
              <a:t>Screenshot „Klimakommunikation spielerisch gestalten“</a:t>
            </a:r>
            <a:r>
              <a:rPr lang="de-DE" sz="1400" dirty="0">
                <a:solidFill>
                  <a:schemeClr val="tx1"/>
                </a:solidFill>
              </a:rPr>
              <a:t> Freitag, J. et al. (2024). Leuphana Universität Lüneburg.</a:t>
            </a:r>
          </a:p>
          <a:p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6" name="Grafik 5" descr="Ein Bild, das Text, Screenshot, Website, Webseite enthält.&#10;&#10;KI-generierte Inhalte können fehlerhaft sein.">
            <a:extLst>
              <a:ext uri="{FF2B5EF4-FFF2-40B4-BE49-F238E27FC236}">
                <a16:creationId xmlns:a16="http://schemas.microsoft.com/office/drawing/2014/main" id="{0DA24228-80F8-E036-BD72-F316E7D2882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998" y="1363521"/>
            <a:ext cx="6822219" cy="4503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10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35000" y="638190"/>
            <a:ext cx="10922000" cy="815788"/>
          </a:xfrm>
        </p:spPr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635000" y="1737077"/>
            <a:ext cx="10703560" cy="3383845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Klimawandelkommunikation: </a:t>
            </a:r>
          </a:p>
          <a:p>
            <a:pPr marL="1155700" lvl="1" indent="-342900"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Mangelhafte Beteiligung zum Umgang mit der Klimakrise ist kein reines Wissensproblem, sondern kann über verschiedene psychologische Mechanismen erklärt werden</a:t>
            </a:r>
          </a:p>
          <a:p>
            <a:pPr marL="1155700" lvl="1" indent="-342900"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Handlungsmotivierende Kommunikation, die an ihre Zielgruppen angepasst ist, wird empfohlen</a:t>
            </a:r>
          </a:p>
          <a:p>
            <a:pPr marL="342900" indent="-342900"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: </a:t>
            </a:r>
          </a:p>
          <a:p>
            <a:pPr marL="1155700" lvl="1" indent="-342900">
              <a:buFontTx/>
              <a:buChar char="-"/>
            </a:pPr>
            <a:r>
              <a:rPr lang="de-DE" sz="2200" dirty="0">
                <a:cs typeface="Arial" panose="020B0604020202020204" pitchFamily="34" charset="0"/>
              </a:rPr>
              <a:t>Um sich für ein Format der 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 zu entscheiden, ist eine Reflexion über den Zweck der Beteiligung und den gewünschten Beteiligungsgrad notwendig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22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73E3D86-08EE-42FB-5BD3-A6F351FCBB0C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18468D0-D4B1-393C-1FD3-BE6D26060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6" name="Grafik 5" descr="Klemmbrett abgehakt mit einfarbiger Füllung">
            <a:extLst>
              <a:ext uri="{FF2B5EF4-FFF2-40B4-BE49-F238E27FC236}">
                <a16:creationId xmlns:a16="http://schemas.microsoft.com/office/drawing/2014/main" id="{8A8F11D6-8C30-2335-E941-0442D02765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13480">
            <a:off x="2140371" y="316005"/>
            <a:ext cx="1082489" cy="1082489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B689EC38-92F1-7065-DC9E-3FCF41344C8A}"/>
              </a:ext>
            </a:extLst>
          </p:cNvPr>
          <p:cNvSpPr/>
          <p:nvPr/>
        </p:nvSpPr>
        <p:spPr>
          <a:xfrm>
            <a:off x="7793063" y="706070"/>
            <a:ext cx="3717792" cy="10125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Dieses Fazit ist ein Entwurf, entwickeln Sie dies je nach Ihren eigenen Schwerpunkten weiter.</a:t>
            </a:r>
          </a:p>
        </p:txBody>
      </p:sp>
      <p:pic>
        <p:nvPicPr>
          <p:cNvPr id="10" name="Grafik 9" descr="Glühbirne und Zahnrad mit einfarbiger Füllung">
            <a:extLst>
              <a:ext uri="{FF2B5EF4-FFF2-40B4-BE49-F238E27FC236}">
                <a16:creationId xmlns:a16="http://schemas.microsoft.com/office/drawing/2014/main" id="{583404C0-8594-CE1D-A769-7D2303804A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053655" y="5635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19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D74D0-EF4A-79F3-3B67-B8E90B2ED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CD54B80F-9623-D631-9CA4-6D0005CE7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 der </a:t>
            </a:r>
            <a:r>
              <a:rPr lang="de-DE" dirty="0" err="1"/>
              <a:t>LernZiele</a:t>
            </a:r>
            <a:r>
              <a:rPr lang="de-DE" dirty="0"/>
              <a:t> Für diese Einheit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3320EFB-64B8-16B7-B622-319D76F1F2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2793840"/>
            <a:ext cx="10595907" cy="3153002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Zentrale Befunde aus der Forschung zu wirksamer Klimakommunikation kennen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und anwenden können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Zielgruppenspezifische Kommunikationsstrategien entwickeln können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Zentrale Konzepte und Ziele von 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 aus der Literatur kennen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Verschiedene Argumente für 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 in der kommunalen Klimaanpassung kennen und normativ bewerten können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Herausforderungen partizipativer Prozesse verstehen</a:t>
            </a:r>
          </a:p>
          <a:p>
            <a:endParaRPr lang="de-DE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endParaRPr lang="de-DE" dirty="0"/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189EEBB5-0604-27B3-2CD3-217F4D1B0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7CD8D7C2-6E9E-06C3-42BC-2CAE6AC5B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19811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E94EB8B-FAB0-C9D8-7D0B-63D21F060855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CD51F05-74C8-657B-DAC4-3EC0BB1B7A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6" name="Grafik 5" descr="Gruppenbrainstorming mit einfarbiger Füllung">
            <a:extLst>
              <a:ext uri="{FF2B5EF4-FFF2-40B4-BE49-F238E27FC236}">
                <a16:creationId xmlns:a16="http://schemas.microsoft.com/office/drawing/2014/main" id="{DA9FE9E7-469E-A31D-9214-6DFF55AB3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365200">
            <a:off x="10416080" y="289488"/>
            <a:ext cx="1440000" cy="1440000"/>
          </a:xfrm>
          <a:prstGeom prst="rect">
            <a:avLst/>
          </a:prstGeom>
        </p:spPr>
      </p:pic>
      <p:sp>
        <p:nvSpPr>
          <p:cNvPr id="9" name="Sprechblase: rechteckig 7">
            <a:extLst>
              <a:ext uri="{FF2B5EF4-FFF2-40B4-BE49-F238E27FC236}">
                <a16:creationId xmlns:a16="http://schemas.microsoft.com/office/drawing/2014/main" id="{676AC847-A17F-AA9C-5E4A-38F2CD66F789}"/>
              </a:ext>
            </a:extLst>
          </p:cNvPr>
          <p:cNvSpPr/>
          <p:nvPr/>
        </p:nvSpPr>
        <p:spPr>
          <a:xfrm>
            <a:off x="1341249" y="1599119"/>
            <a:ext cx="9183408" cy="781156"/>
          </a:xfrm>
          <a:prstGeom prst="wedgeRectCallout">
            <a:avLst>
              <a:gd name="adj1" fmla="val 34368"/>
              <a:gd name="adj2" fmla="val -6057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8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Nehmen Sie sich kurz Zeit zur Reflexion der heutigen Lernziele: Was haben Sie gelernt? Was hat Sie dabei überrascht? Was möchten Sie im Anschluss an die Sitzung gerne nochmal nachlesen bzw. recherchieren? </a:t>
            </a:r>
          </a:p>
        </p:txBody>
      </p:sp>
    </p:spTree>
    <p:extLst>
      <p:ext uri="{BB962C8B-B14F-4D97-AF65-F5344CB8AC3E}">
        <p14:creationId xmlns:p14="http://schemas.microsoft.com/office/powerpoint/2010/main" val="1860802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201A-8670-7B7B-3DD3-B3CF48CD5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5868BC5-2CCE-0281-CDBC-631FF3C0B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6" y="638189"/>
            <a:ext cx="10412292" cy="577425"/>
          </a:xfrm>
        </p:spPr>
        <p:txBody>
          <a:bodyPr/>
          <a:lstStyle/>
          <a:p>
            <a:r>
              <a:rPr lang="de-DE" dirty="0"/>
              <a:t>Literatur</a:t>
            </a:r>
            <a:endParaRPr lang="de-DE" dirty="0">
              <a:latin typeface="+mn-lt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903E2E-AD2B-2F6F-70DE-BA10459F93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2811" y="1207658"/>
            <a:ext cx="11312669" cy="4175045"/>
          </a:xfrm>
        </p:spPr>
        <p:txBody>
          <a:bodyPr numCol="2" spcCol="18000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 err="1">
                <a:cs typeface="Times New Roman" panose="02020603050405020304" pitchFamily="18" charset="0"/>
              </a:rPr>
              <a:t>Bauriedl</a:t>
            </a:r>
            <a:r>
              <a:rPr lang="de-DE" sz="1600" dirty="0">
                <a:cs typeface="Times New Roman" panose="02020603050405020304" pitchFamily="18" charset="0"/>
              </a:rPr>
              <a:t>, S., Baasch, S., Görg, C. (2014): Anpassung im Interessenkonflikt: Klimawandel-</a:t>
            </a:r>
            <a:r>
              <a:rPr lang="de-DE" sz="1600" dirty="0" err="1">
                <a:cs typeface="Times New Roman" panose="02020603050405020304" pitchFamily="18" charset="0"/>
              </a:rPr>
              <a:t>Governance</a:t>
            </a:r>
            <a:r>
              <a:rPr lang="de-DE" sz="1600" dirty="0">
                <a:cs typeface="Times New Roman" panose="02020603050405020304" pitchFamily="18" charset="0"/>
              </a:rPr>
              <a:t> als Aushandlungsprozess vielfältiger Akteure. In: </a:t>
            </a:r>
            <a:r>
              <a:rPr lang="de-DE" sz="1600" dirty="0" err="1">
                <a:cs typeface="Times New Roman" panose="02020603050405020304" pitchFamily="18" charset="0"/>
              </a:rPr>
              <a:t>Knieling</a:t>
            </a:r>
            <a:r>
              <a:rPr lang="de-DE" sz="1600" dirty="0">
                <a:cs typeface="Times New Roman" panose="02020603050405020304" pitchFamily="18" charset="0"/>
              </a:rPr>
              <a:t>, J., </a:t>
            </a:r>
            <a:r>
              <a:rPr lang="de-DE" sz="1600" dirty="0" err="1">
                <a:cs typeface="Times New Roman" panose="02020603050405020304" pitchFamily="18" charset="0"/>
              </a:rPr>
              <a:t>Roßnagel</a:t>
            </a:r>
            <a:r>
              <a:rPr lang="de-DE" sz="1600" dirty="0">
                <a:cs typeface="Times New Roman" panose="02020603050405020304" pitchFamily="18" charset="0"/>
              </a:rPr>
              <a:t>, A. (</a:t>
            </a:r>
            <a:r>
              <a:rPr lang="de-DE" sz="1600" dirty="0" err="1">
                <a:cs typeface="Times New Roman" panose="02020603050405020304" pitchFamily="18" charset="0"/>
              </a:rPr>
              <a:t>Hg</a:t>
            </a:r>
            <a:r>
              <a:rPr lang="de-DE" sz="1600" dirty="0">
                <a:cs typeface="Times New Roman" panose="02020603050405020304" pitchFamily="18" charset="0"/>
              </a:rPr>
              <a:t>.): </a:t>
            </a:r>
            <a:r>
              <a:rPr lang="de-DE" sz="1600" dirty="0" err="1">
                <a:cs typeface="Times New Roman" panose="02020603050405020304" pitchFamily="18" charset="0"/>
              </a:rPr>
              <a:t>Governance</a:t>
            </a:r>
            <a:r>
              <a:rPr lang="de-DE" sz="1600" dirty="0">
                <a:cs typeface="Times New Roman" panose="02020603050405020304" pitchFamily="18" charset="0"/>
              </a:rPr>
              <a:t> der Klimaanpassung in Regionen. München: </a:t>
            </a:r>
            <a:r>
              <a:rPr lang="de-DE" sz="1600" dirty="0" err="1">
                <a:cs typeface="Times New Roman" panose="02020603050405020304" pitchFamily="18" charset="0"/>
              </a:rPr>
              <a:t>Oekom</a:t>
            </a:r>
            <a:r>
              <a:rPr lang="de-DE" sz="1600" dirty="0">
                <a:cs typeface="Times New Roman" panose="02020603050405020304" pitchFamily="18" charset="0"/>
              </a:rPr>
              <a:t>-Verlag. S. 29-46.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 err="1">
                <a:cs typeface="Times New Roman" panose="02020603050405020304" pitchFamily="18" charset="0"/>
              </a:rPr>
              <a:t>Bauriedl</a:t>
            </a:r>
            <a:r>
              <a:rPr lang="de-DE" sz="1600" dirty="0">
                <a:cs typeface="Times New Roman" panose="02020603050405020304" pitchFamily="18" charset="0"/>
              </a:rPr>
              <a:t>, S., Baasch, S., Görg, C. (2013): Klimawandel-</a:t>
            </a:r>
            <a:r>
              <a:rPr lang="de-DE" sz="1600" dirty="0" err="1">
                <a:cs typeface="Times New Roman" panose="02020603050405020304" pitchFamily="18" charset="0"/>
              </a:rPr>
              <a:t>Governance</a:t>
            </a:r>
            <a:r>
              <a:rPr lang="de-DE" sz="1600" dirty="0">
                <a:cs typeface="Times New Roman" panose="02020603050405020304" pitchFamily="18" charset="0"/>
              </a:rPr>
              <a:t>. Anpassung politischer Strukturen an Herausforderungen des regionalen Klimawandels. In: </a:t>
            </a:r>
            <a:r>
              <a:rPr lang="de-DE" sz="1600" dirty="0" err="1">
                <a:cs typeface="Times New Roman" panose="02020603050405020304" pitchFamily="18" charset="0"/>
              </a:rPr>
              <a:t>Roßnagel</a:t>
            </a:r>
            <a:r>
              <a:rPr lang="de-DE" sz="1600" dirty="0">
                <a:cs typeface="Times New Roman" panose="02020603050405020304" pitchFamily="18" charset="0"/>
              </a:rPr>
              <a:t>, A. (</a:t>
            </a:r>
            <a:r>
              <a:rPr lang="de-DE" sz="1600" dirty="0" err="1">
                <a:cs typeface="Times New Roman" panose="02020603050405020304" pitchFamily="18" charset="0"/>
              </a:rPr>
              <a:t>Hg</a:t>
            </a:r>
            <a:r>
              <a:rPr lang="de-DE" sz="1600" dirty="0">
                <a:cs typeface="Times New Roman" panose="02020603050405020304" pitchFamily="18" charset="0"/>
              </a:rPr>
              <a:t>.): Regionale Klimaanpassung. Herausforderungen - Lösungen - Hemmnisse – Umsetzungen am Beispiel Nordhessens. Kassel: Kassel University Press. S. 525-568.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/>
              <a:t>Fieber und </a:t>
            </a:r>
            <a:r>
              <a:rPr lang="de-DE" sz="1600" dirty="0" err="1"/>
              <a:t>Eggerl</a:t>
            </a:r>
            <a:r>
              <a:rPr lang="de-DE" sz="1600" dirty="0"/>
              <a:t> (2022): Kommunale Nachhaltigkeitsberichte. Ein Praxisleitfaden auf der Basis der SDGs.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cs typeface="Arial" panose="020B0604020202020204" pitchFamily="34" charset="0"/>
              </a:rPr>
              <a:t>Fischer et al. (2021). Nachhaltigkeit erzählen. Durch </a:t>
            </a:r>
            <a:r>
              <a:rPr lang="de-DE" sz="1600" dirty="0" err="1">
                <a:cs typeface="Arial" panose="020B0604020202020204" pitchFamily="34" charset="0"/>
              </a:rPr>
              <a:t>Storrytelling</a:t>
            </a:r>
            <a:r>
              <a:rPr lang="de-DE" sz="1600" dirty="0">
                <a:cs typeface="Arial" panose="020B0604020202020204" pitchFamily="34" charset="0"/>
              </a:rPr>
              <a:t> besser kommunizieren?. DBU-Umweltkommunikation, Band 15, </a:t>
            </a:r>
            <a:r>
              <a:rPr lang="de-DE" sz="1600" dirty="0" err="1">
                <a:cs typeface="Arial" panose="020B0604020202020204" pitchFamily="34" charset="0"/>
              </a:rPr>
              <a:t>Oekom</a:t>
            </a:r>
            <a:r>
              <a:rPr lang="de-DE" sz="1600" dirty="0">
                <a:cs typeface="Arial" panose="020B0604020202020204" pitchFamily="34" charset="0"/>
              </a:rPr>
              <a:t> Verlag, München.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r>
              <a:rPr lang="de-DE" sz="1600" dirty="0">
                <a:cs typeface="Arial" panose="020B0604020202020204" pitchFamily="34" charset="0"/>
              </a:rPr>
              <a:t>Hartmann, E., Heinrichs, H. &amp; </a:t>
            </a:r>
            <a:r>
              <a:rPr lang="de-DE" sz="1600" dirty="0" err="1">
                <a:cs typeface="Arial" panose="020B0604020202020204" pitchFamily="34" charset="0"/>
              </a:rPr>
              <a:t>Herzhoff</a:t>
            </a:r>
            <a:r>
              <a:rPr lang="de-DE" sz="1600" dirty="0">
                <a:cs typeface="Arial" panose="020B0604020202020204" pitchFamily="34" charset="0"/>
              </a:rPr>
              <a:t>, G. (2023). Transformation gezielt kommunizieren. Leuphana Universität Lüneburg. </a:t>
            </a:r>
            <a:r>
              <a:rPr lang="de-DE" sz="1600" dirty="0">
                <a:cs typeface="Arial" panose="020B0604020202020204" pitchFamily="34" charset="0"/>
                <a:hlinkClick r:id="rId3"/>
              </a:rPr>
              <a:t>https://pubdata.leuphana.de/bitstream/20.500.14123/185/5/hartmann_transformation_gezielt_kommunizieren.pdf</a:t>
            </a:r>
            <a:r>
              <a:rPr lang="de-DE" sz="1600" dirty="0">
                <a:cs typeface="Arial" panose="020B0604020202020204" pitchFamily="34" charset="0"/>
              </a:rPr>
              <a:t>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r>
              <a:rPr lang="de-DE" sz="1600" dirty="0" err="1">
                <a:cs typeface="Arial" panose="020B0604020202020204" pitchFamily="34" charset="0"/>
              </a:rPr>
              <a:t>Grothmann</a:t>
            </a:r>
            <a:r>
              <a:rPr lang="de-DE" sz="1600" dirty="0">
                <a:cs typeface="Arial" panose="020B0604020202020204" pitchFamily="34" charset="0"/>
              </a:rPr>
              <a:t>, T. (2018). Wege für eine handlungsmotivierende Klimakommunikation – Ergebnisse psychologischer Forschung. In DWD (Hrsg.): Klimakommunikation  </a:t>
            </a:r>
            <a:r>
              <a:rPr lang="de-DE" sz="1600" dirty="0"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https://www.dwd.de/DE/leistungen/pbfb_verlag_promet/l_promethefte/101p.html</a:t>
            </a:r>
            <a:r>
              <a:rPr lang="de-DE" sz="1600" dirty="0"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r>
              <a:rPr lang="de-DE" sz="1600" dirty="0">
                <a:latin typeface="Arial Narrow" panose="020B0606020202030204" pitchFamily="34" charset="0"/>
              </a:rPr>
              <a:t>Kuhn et al. (2018). Wirkungsorientiertes Nachhaltigkeits-management in Kommunen. Leitfäden. Bertelsmann Stiftung.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r>
              <a:rPr lang="de-DE" sz="1600" dirty="0"/>
              <a:t>Mitchell, N., John, B. &amp; Jacob, K. (2022). Zukunftsfähige Kleinstadt durch kollaborative Klimaanpassung?. Die intermediären </a:t>
            </a:r>
            <a:r>
              <a:rPr lang="de-DE" sz="1600" dirty="0" err="1"/>
              <a:t>Governance</a:t>
            </a:r>
            <a:r>
              <a:rPr lang="de-DE" sz="1600" dirty="0"/>
              <a:t>-Plattformen in Boizenburg/Elbe und der Verbandsgemeinde Liebenwerda. In: N. </a:t>
            </a:r>
            <a:r>
              <a:rPr lang="de-DE" sz="1600" dirty="0" err="1"/>
              <a:t>Gribat</a:t>
            </a:r>
            <a:r>
              <a:rPr lang="de-DE" sz="1600" dirty="0"/>
              <a:t> et al., Kleinstadtforschung (195-216). Bielefeld: </a:t>
            </a:r>
            <a:r>
              <a:rPr lang="de-DE" sz="1600" dirty="0" err="1"/>
              <a:t>transcript</a:t>
            </a:r>
            <a:r>
              <a:rPr lang="de-DE" sz="1600" dirty="0"/>
              <a:t> Verlag. </a:t>
            </a:r>
            <a:r>
              <a:rPr lang="de-DE" sz="1600" dirty="0">
                <a:hlinkClick r:id="rId5"/>
              </a:rPr>
              <a:t>https://doi.org/10.14361/9783839465080-010</a:t>
            </a: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r>
              <a:rPr lang="de-DE" sz="1600" dirty="0">
                <a:cs typeface="Arial" panose="020B0604020202020204" pitchFamily="34" charset="0"/>
              </a:rPr>
              <a:t>Trümper, S. &amp; Beck, M.-L. (2021). Transformative Klimakommunikation: Veränderungsprozesse in Wissenschaft und Gesellschaft anstoßen. GAIA 30/3: 162-167. 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r>
              <a:rPr lang="de-DE" sz="1600" dirty="0" err="1">
                <a:cs typeface="Arial" panose="020B0604020202020204" pitchFamily="34" charset="0"/>
              </a:rPr>
              <a:t>Uittenbroek</a:t>
            </a:r>
            <a:r>
              <a:rPr lang="de-DE" sz="1600" dirty="0">
                <a:cs typeface="Arial" panose="020B0604020202020204" pitchFamily="34" charset="0"/>
              </a:rPr>
              <a:t>, C. et al. (2019). </a:t>
            </a:r>
            <a:r>
              <a:rPr lang="de-DE" sz="1600" dirty="0"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design of public participation: who participates, when and how? Insights in climate adaptation planning from the Netherlands. Journal of Environmental Planning and Management</a:t>
            </a:r>
            <a:r>
              <a:rPr lang="de-DE" sz="1600" dirty="0">
                <a:cs typeface="Arial" panose="020B0604020202020204" pitchFamily="34" charset="0"/>
              </a:rPr>
              <a:t>. 62. 1-19. </a:t>
            </a:r>
            <a:endParaRPr lang="de-DE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/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5EA7ECBC-759E-91FD-D11D-973D442AD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2811" y="6219811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24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28050341-C813-023D-584B-E2D45362A9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pic>
        <p:nvPicPr>
          <p:cNvPr id="6" name="Grafik 5" descr="Internet mit einfarbiger Füllung">
            <a:extLst>
              <a:ext uri="{FF2B5EF4-FFF2-40B4-BE49-F238E27FC236}">
                <a16:creationId xmlns:a16="http://schemas.microsoft.com/office/drawing/2014/main" id="{E3123CD2-E8E4-4743-9B5E-33CDA0BDEF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438136">
            <a:off x="10593631" y="162875"/>
            <a:ext cx="1377219" cy="137721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A09A882-B21E-0809-E9A0-76902673D3E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07FF7DB-16CD-0891-61BE-52D77DBC67C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613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>
                <a:cs typeface="Arial" panose="020B0604020202020204" pitchFamily="34" charset="0"/>
              </a:rPr>
              <a:t>Bildquellen</a:t>
            </a:r>
            <a:endParaRPr lang="de-DE" b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4999" y="1300970"/>
            <a:ext cx="10638743" cy="4621042"/>
          </a:xfrm>
        </p:spPr>
        <p:txBody>
          <a:bodyPr>
            <a:noAutofit/>
          </a:bodyPr>
          <a:lstStyle/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1: „</a:t>
            </a:r>
            <a:r>
              <a:rPr lang="de-DE" sz="1600" dirty="0">
                <a:solidFill>
                  <a:schemeClr val="tx1"/>
                </a:solidFill>
              </a:rPr>
              <a:t>Leuphana_Masterstudierende_20</a:t>
            </a:r>
            <a:r>
              <a:rPr lang="de-DE" sz="1600" dirty="0"/>
              <a:t>“</a:t>
            </a:r>
            <a:r>
              <a:rPr lang="de-DE" sz="1600" dirty="0">
                <a:solidFill>
                  <a:schemeClr val="tx1"/>
                </a:solidFill>
              </a:rPr>
              <a:t>von  Leuphana/Markus Tiemann.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11: </a:t>
            </a:r>
            <a:r>
              <a:rPr lang="de-DE" sz="1600" dirty="0">
                <a:solidFill>
                  <a:schemeClr val="tx1"/>
                </a:solidFill>
              </a:rPr>
              <a:t>„Abb.1: Beispiel für ein aktuelles Kommunikationsmodell nach Burkart (2022).“ Hartmann, E., Heinrichs, H. &amp; </a:t>
            </a:r>
            <a:r>
              <a:rPr lang="de-DE" sz="1600" dirty="0" err="1">
                <a:solidFill>
                  <a:schemeClr val="tx1"/>
                </a:solidFill>
              </a:rPr>
              <a:t>Herzhoff</a:t>
            </a:r>
            <a:r>
              <a:rPr lang="de-DE" sz="1600" dirty="0">
                <a:solidFill>
                  <a:schemeClr val="tx1"/>
                </a:solidFill>
              </a:rPr>
              <a:t>, G. (2023). Transformation gezielt kommunizieren. Leuphana Universität Lüneburg. „Abb.3: Handlungsoptionen für gelingende Kommunikation“ Hartmann, E., Heinrichs, H. &amp; </a:t>
            </a:r>
            <a:r>
              <a:rPr lang="de-DE" sz="1600" dirty="0" err="1">
                <a:solidFill>
                  <a:schemeClr val="tx1"/>
                </a:solidFill>
              </a:rPr>
              <a:t>Herzhoff</a:t>
            </a:r>
            <a:r>
              <a:rPr lang="de-DE" sz="1600" dirty="0">
                <a:solidFill>
                  <a:schemeClr val="tx1"/>
                </a:solidFill>
              </a:rPr>
              <a:t>, G. (2023). Transformation gezielt kommunizieren. Leuphana Universität Lüneburg.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17: „Beteiligungsleiter“, eigene Darstellung nach </a:t>
            </a:r>
            <a:r>
              <a:rPr lang="de-DE" sz="1600" dirty="0" err="1"/>
              <a:t>Arnstein</a:t>
            </a:r>
            <a:r>
              <a:rPr lang="de-DE" sz="1600" dirty="0"/>
              <a:t>, Sherry R. (1969). A </a:t>
            </a:r>
            <a:r>
              <a:rPr lang="de-DE" sz="1600" dirty="0" err="1"/>
              <a:t>Ladder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Citizen </a:t>
            </a:r>
            <a:r>
              <a:rPr lang="de-DE" sz="1600" dirty="0" err="1"/>
              <a:t>Participation</a:t>
            </a:r>
            <a:r>
              <a:rPr lang="de-DE" sz="1600" dirty="0"/>
              <a:t>. Fig. 2 Eight </a:t>
            </a:r>
            <a:r>
              <a:rPr lang="de-DE" sz="1600" dirty="0" err="1"/>
              <a:t>rungs</a:t>
            </a:r>
            <a:r>
              <a:rPr lang="de-DE" sz="1600" dirty="0"/>
              <a:t> on a </a:t>
            </a:r>
            <a:r>
              <a:rPr lang="de-DE" sz="1600" dirty="0" err="1"/>
              <a:t>ladder</a:t>
            </a:r>
            <a:r>
              <a:rPr lang="de-DE" sz="1600" dirty="0"/>
              <a:t>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citizen</a:t>
            </a:r>
            <a:r>
              <a:rPr lang="de-DE" sz="1600" dirty="0"/>
              <a:t> </a:t>
            </a:r>
            <a:r>
              <a:rPr lang="de-DE" sz="1600" dirty="0" err="1"/>
              <a:t>Participation</a:t>
            </a:r>
            <a:r>
              <a:rPr lang="de-DE" sz="1600" dirty="0"/>
              <a:t>. Journal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American Institute </a:t>
            </a:r>
            <a:r>
              <a:rPr lang="de-DE" sz="1600" dirty="0" err="1"/>
              <a:t>of</a:t>
            </a:r>
            <a:r>
              <a:rPr lang="de-DE" sz="1600" dirty="0"/>
              <a:t> Planners, 35(4), 216–224</a:t>
            </a:r>
            <a:r>
              <a:rPr lang="de-DE" sz="1600" dirty="0">
                <a:solidFill>
                  <a:schemeClr val="tx1"/>
                </a:solidFill>
              </a:rPr>
              <a:t>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20: </a:t>
            </a:r>
            <a:r>
              <a:rPr lang="de-DE" sz="1600" dirty="0">
                <a:solidFill>
                  <a:schemeClr val="tx1"/>
                </a:solidFill>
              </a:rPr>
              <a:t>Abbildung: </a:t>
            </a:r>
            <a:r>
              <a:rPr lang="de-DE" sz="1600" dirty="0">
                <a:solidFill>
                  <a:schemeClr val="tx1"/>
                </a:solidFill>
                <a:hlinkClick r:id="rId2" action="ppaction://hlinkfile"/>
              </a:rPr>
              <a:t>Screenshot „Klimakommunikation spielerisch gestalten“</a:t>
            </a:r>
            <a:r>
              <a:rPr lang="de-DE" sz="1600" dirty="0">
                <a:solidFill>
                  <a:schemeClr val="tx1"/>
                </a:solidFill>
              </a:rPr>
              <a:t> Freitag, J. et al. (2024). Leuphana Universität Lüneburg.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>
              <a:solidFill>
                <a:schemeClr val="tx1"/>
              </a:solidFill>
            </a:endParaRP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25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1C95D1E-2863-B419-C907-69B15EA1CCDD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7DCDA85-B556-A2BB-4F58-B8594D172F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092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217400" cy="7183937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59876" y="1906920"/>
            <a:ext cx="108878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 (2025): T7 (Klimawandelkommunikation &amp; Bürger*</a:t>
            </a:r>
            <a:r>
              <a:rPr lang="de-DE" sz="2200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innenbeteiligung</a:t>
            </a: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>
              <a:defRPr/>
            </a:pP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https://www.leuphana.de/studikommklima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buSzPct val="70000"/>
            </a:pPr>
            <a:endParaRPr lang="de-DE" sz="2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8D3D54C-68B2-277A-EDA1-C3A8D2C84FC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5E3B90-E07F-48AE-BF2A-DB4DCD58156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59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LernZiele</a:t>
            </a:r>
            <a:r>
              <a:rPr lang="de-DE" dirty="0"/>
              <a:t> Für diese Einheit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612563" y="1922250"/>
            <a:ext cx="10595907" cy="3818472"/>
          </a:xfrm>
        </p:spPr>
        <p:txBody>
          <a:bodyPr>
            <a:normAutofit/>
          </a:bodyPr>
          <a:lstStyle/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Zentrale Befunde aus der Forschung zu wirksamer Klimakommunikation kennen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und anwenden können</a:t>
            </a: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Zielgruppenspezifische Kommunikationsstrategien entwickeln können</a:t>
            </a: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Zentrale Konzepte und Ziele von 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 aus der Literatur kennen</a:t>
            </a: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Verschiedene Argumente für Bürger*</a:t>
            </a:r>
            <a:r>
              <a:rPr lang="de-DE" sz="2200" dirty="0" err="1">
                <a:cs typeface="Arial" panose="020B0604020202020204" pitchFamily="34" charset="0"/>
              </a:rPr>
              <a:t>innenbeteiligung</a:t>
            </a:r>
            <a:r>
              <a:rPr lang="de-DE" sz="2200" dirty="0">
                <a:cs typeface="Arial" panose="020B0604020202020204" pitchFamily="34" charset="0"/>
              </a:rPr>
              <a:t> in der kommunalen Klimaanpassung kennen und normativ bewerten können</a:t>
            </a:r>
          </a:p>
          <a:p>
            <a:pPr marL="342900" indent="-342900"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200" dirty="0">
                <a:cs typeface="Arial" panose="020B0604020202020204" pitchFamily="34" charset="0"/>
              </a:rPr>
              <a:t>Herausforderungen partizipativer Prozesse verstehen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19811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24BF73E2-3BF6-83C4-7655-5A7A264A48E9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7A53B06-7E1C-13CA-677B-E5382C2E64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49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Themenübersicht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25701" y="1693172"/>
            <a:ext cx="10922000" cy="3973443"/>
          </a:xfrm>
        </p:spPr>
        <p:txBody>
          <a:bodyPr>
            <a:normAutofit/>
          </a:bodyPr>
          <a:lstStyle/>
          <a:p>
            <a:pPr marL="34290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Klimakommunikation:</a:t>
            </a:r>
          </a:p>
          <a:p>
            <a:pPr marL="1155700" lvl="1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Schutzmechanismen, zielgruppenspezifische Kommunikation </a:t>
            </a:r>
          </a:p>
          <a:p>
            <a:pPr marL="1155700" lvl="1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Kommunikation nach </a:t>
            </a:r>
            <a:r>
              <a:rPr lang="de-DE" sz="2200" dirty="0" err="1"/>
              <a:t>Grothmann</a:t>
            </a:r>
            <a:r>
              <a:rPr lang="de-DE" sz="2200" dirty="0"/>
              <a:t> 2018, Trümper &amp; Beck (2021), Fischer et al. (2021), Hartmann, E., Heinrichs, H. &amp; </a:t>
            </a:r>
            <a:r>
              <a:rPr lang="de-DE" sz="2200" dirty="0" err="1"/>
              <a:t>Herzhoff</a:t>
            </a:r>
            <a:r>
              <a:rPr lang="de-DE" sz="2200" dirty="0"/>
              <a:t>, G. (2023). </a:t>
            </a:r>
          </a:p>
          <a:p>
            <a:pPr marL="1212850" lvl="1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Wissenschaftskommunikation</a:t>
            </a:r>
          </a:p>
          <a:p>
            <a:pPr marL="40005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Bürger*</a:t>
            </a:r>
            <a:r>
              <a:rPr lang="de-DE" sz="2200" dirty="0" err="1"/>
              <a:t>innenbeteiligung</a:t>
            </a:r>
            <a:r>
              <a:rPr lang="de-DE" sz="2200" dirty="0"/>
              <a:t> bei kommunaler Klimaanpassung: </a:t>
            </a:r>
          </a:p>
          <a:p>
            <a:pPr marL="1212850" lvl="1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 err="1"/>
              <a:t>Uittenbroek</a:t>
            </a:r>
            <a:r>
              <a:rPr lang="de-DE" sz="2200" dirty="0"/>
              <a:t> et al. (2019), Ziele &amp; Design der Beteiligungsformate, </a:t>
            </a:r>
            <a:r>
              <a:rPr lang="de-DE" sz="2200" dirty="0" err="1"/>
              <a:t>Ladder</a:t>
            </a:r>
            <a:r>
              <a:rPr lang="de-DE" sz="2200" dirty="0"/>
              <a:t> </a:t>
            </a:r>
            <a:r>
              <a:rPr lang="de-DE" sz="2200" dirty="0" err="1"/>
              <a:t>of</a:t>
            </a:r>
            <a:r>
              <a:rPr lang="de-DE" sz="2200" dirty="0"/>
              <a:t> </a:t>
            </a:r>
            <a:r>
              <a:rPr lang="de-DE" sz="2200" dirty="0" err="1"/>
              <a:t>participation</a:t>
            </a:r>
            <a:endParaRPr lang="de-DE" sz="2200" dirty="0"/>
          </a:p>
          <a:p>
            <a:pPr marL="1212850" lvl="1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Gestaltung eines </a:t>
            </a:r>
            <a:r>
              <a:rPr lang="de-DE" sz="2200" dirty="0" err="1"/>
              <a:t>Kliamspiels</a:t>
            </a:r>
            <a:endParaRPr lang="de-DE" sz="2200" dirty="0"/>
          </a:p>
          <a:p>
            <a:pPr marL="40005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Fazit</a:t>
            </a:r>
          </a:p>
          <a:p>
            <a:pPr marL="400050" indent="-342900">
              <a:lnSpc>
                <a:spcPts val="2200"/>
              </a:lnSpc>
              <a:buSzPct val="70000"/>
              <a:buFont typeface="Symbol" panose="05050102010706020507" pitchFamily="18" charset="2"/>
              <a:buChar char="-"/>
            </a:pPr>
            <a:r>
              <a:rPr lang="de-DE" sz="2200" dirty="0"/>
              <a:t>Quellen und Literaturempfehlungen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03F9BD8-774F-52BB-7514-EA70246FDB08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36984A4-848C-171B-7BC3-DCE48B2C03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55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397081" y="591520"/>
            <a:ext cx="10996062" cy="667969"/>
          </a:xfrm>
        </p:spPr>
        <p:txBody>
          <a:bodyPr/>
          <a:lstStyle/>
          <a:p>
            <a:r>
              <a:rPr lang="de-DE" dirty="0"/>
              <a:t> Ankommen &amp; Check In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43008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3ECB393-BBCD-F4C2-B37F-4A52F6A91A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D646932-C86E-C117-600F-CCDA8B47E450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C5EE819-D738-3933-5A2F-89F897DCD6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14" name="Grafik 13" descr="Gruppenbrainstorming mit einfarbiger Füllung">
            <a:extLst>
              <a:ext uri="{FF2B5EF4-FFF2-40B4-BE49-F238E27FC236}">
                <a16:creationId xmlns:a16="http://schemas.microsoft.com/office/drawing/2014/main" id="{80E14B56-A3ED-3171-2676-3331275B10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184718" y="176929"/>
            <a:ext cx="1440000" cy="1440000"/>
          </a:xfrm>
          <a:prstGeom prst="rect">
            <a:avLst/>
          </a:prstGeom>
        </p:spPr>
      </p:pic>
      <p:sp>
        <p:nvSpPr>
          <p:cNvPr id="15" name="Sprechblase: rechteckig 7">
            <a:extLst>
              <a:ext uri="{FF2B5EF4-FFF2-40B4-BE49-F238E27FC236}">
                <a16:creationId xmlns:a16="http://schemas.microsoft.com/office/drawing/2014/main" id="{719E1398-52AD-E26A-469A-71F9560CBAE7}"/>
              </a:ext>
            </a:extLst>
          </p:cNvPr>
          <p:cNvSpPr/>
          <p:nvPr/>
        </p:nvSpPr>
        <p:spPr>
          <a:xfrm>
            <a:off x="1692009" y="1771385"/>
            <a:ext cx="8807982" cy="3315229"/>
          </a:xfrm>
          <a:prstGeom prst="wedgeRectCallout">
            <a:avLst>
              <a:gd name="adj1" fmla="val 37395"/>
              <a:gd name="adj2" fmla="val -6429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Clr>
                <a:schemeClr val="tx1"/>
              </a:buClr>
              <a:buFont typeface="Wingdings" pitchFamily="2" charset="2"/>
              <a:buChar char="Ø"/>
            </a:pPr>
            <a: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Schutz- bzw. Abwehrmechanismen haben wir selbst?</a:t>
            </a:r>
            <a:b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Font typeface="Wingdings" pitchFamily="2" charset="2"/>
              <a:buChar char="Ø"/>
            </a:pPr>
            <a: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Welche Erfahrungen haben wir schon in der Klimakommunikation gemacht?</a:t>
            </a:r>
            <a:b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Font typeface="Wingdings" pitchFamily="2" charset="2"/>
              <a:buChar char="Ø"/>
            </a:pPr>
            <a: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Was sind die größten Herausforderungen und Hebel der Klimakommunikation?</a:t>
            </a:r>
            <a:b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i="1" dirty="0">
              <a:solidFill>
                <a:schemeClr val="tx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Font typeface="Wingdings" pitchFamily="2" charset="2"/>
              <a:buChar char="Ø"/>
            </a:pPr>
            <a:r>
              <a:rPr lang="de-DE" sz="2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Was sind spezifische Herausforderung und Hebel bei der Kommunikation von Klimawandelfolgenanpassung? </a:t>
            </a:r>
            <a:endParaRPr lang="de-DE" sz="2200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773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AC89E-4279-0EEC-035D-3D3DEF77C0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0122842-52B4-A23D-A057-6FA3E0F57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252" y="592944"/>
            <a:ext cx="10996062" cy="822927"/>
          </a:xfrm>
        </p:spPr>
        <p:txBody>
          <a:bodyPr/>
          <a:lstStyle/>
          <a:p>
            <a:r>
              <a:rPr lang="de-DE" dirty="0"/>
              <a:t>Schutzmechanismen</a:t>
            </a: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3BEB0CF6-6BE5-59FA-D0E2-7837E5B6B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4074" y="62500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91002FD-E325-FA71-7E63-F225384E68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932EE26C-DA32-1525-D841-1B14568F6876}"/>
              </a:ext>
            </a:extLst>
          </p:cNvPr>
          <p:cNvSpPr txBox="1"/>
          <p:nvPr/>
        </p:nvSpPr>
        <p:spPr>
          <a:xfrm>
            <a:off x="603878" y="1662474"/>
            <a:ext cx="10803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A81241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Menschen nutzen verschiedene Schutzmechanismen um sich von der bedrohlichen Klimakrise abzulenken: 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Schalten Sie oft ab oder wenden sich lieber anderen Themen zu, wenn es um die Klimakrise geht? -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Ausblenden/Abschalten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Hatten Sie Gedanken wie „So schlimm wird es schon nicht werden“ oder „Jetzt übertreibt die Autorin aber“? –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Verleugnung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Dachten Sie schon einmal: „Das weiß ich alles schon“? –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Überdruss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Dachten Sie schon einmal, dass wir das schon alles noch irgendwie hinbekommen, z.B. in dem jemand die eine passende Idee/Technologie findet – 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Wunschdenken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Dachten Sie schon einmal: „Mich wird das schon alles nicht so doll betreffen“ oder „ich komme schon durch“ –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Abgrenzung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Oder denken Sie, dass man einfach mehr über Lösungen sprechen müsste?  - </a:t>
            </a:r>
            <a:r>
              <a:rPr lang="de-DE" sz="2200" i="1" dirty="0">
                <a:highlight>
                  <a:srgbClr val="DCDDBF"/>
                </a:highlight>
                <a:latin typeface="Arial Narrow" panose="020B0606020202030204" pitchFamily="34" charset="0"/>
                <a:cs typeface="Arial" panose="020B0604020202020204" pitchFamily="34" charset="0"/>
              </a:rPr>
              <a:t>Lösungsfokussierung</a:t>
            </a:r>
          </a:p>
          <a:p>
            <a:pPr>
              <a:buClr>
                <a:srgbClr val="A81241"/>
              </a:buClr>
            </a:pPr>
            <a:endParaRPr lang="de-DE" sz="2400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C521E9D-4ED4-7F0C-C55B-2FA566CAA8F6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CC561E6-A930-9DEC-2D7C-418976903E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8" name="Grafik 7" descr="Gruppenbrainstorming mit einfarbiger Füllung">
            <a:extLst>
              <a:ext uri="{FF2B5EF4-FFF2-40B4-BE49-F238E27FC236}">
                <a16:creationId xmlns:a16="http://schemas.microsoft.com/office/drawing/2014/main" id="{CF7A0A94-1904-400C-8BD0-3F60D79EE8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365200">
            <a:off x="10184718" y="191217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699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9811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C456EA0-72F1-A7BB-14B4-957D1C149FED}"/>
              </a:ext>
            </a:extLst>
          </p:cNvPr>
          <p:cNvSpPr txBox="1"/>
          <p:nvPr/>
        </p:nvSpPr>
        <p:spPr>
          <a:xfrm>
            <a:off x="489808" y="1679511"/>
            <a:ext cx="1135968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Wissensdefizitmodell greift zu kurz: Klimawissen ist „nur einer von vielen Einflussfaktoren für Klimahandeln [und persönliche Risikowahrnehmung] – und oft nur ein schwacher“ (S. 15)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„Kein Handeln ohne Emotionen“ (S. 17) aber Furcht-Appelle führen eher zu Abwehrreaktionen </a:t>
            </a: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(z.B. Wunschdenken, Verleugnung, Fatalismus, Wegschieben von Verantwortung)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Wirksamkeitsüberzeugungen und Wertvorstellungen sind zentrale Einflussfaktoren</a:t>
            </a:r>
          </a:p>
          <a:p>
            <a:pPr>
              <a:buClr>
                <a:schemeClr val="accent5"/>
              </a:buClr>
              <a:buSzPct val="70000"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Denn: Risikowahrnehmung und Furcht können zu Abwehrreaktionen und Handlungsabsichten führen, aber Wirksamkeitsüberzeugungen („Yes, I/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we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can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!“) führen nicht zu Abwehrreaktionen und trotzdem zu Handlungsabsichten.</a:t>
            </a: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A81241"/>
              </a:buClr>
              <a:buSzPct val="70000"/>
            </a:pP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A81241"/>
              </a:buClr>
            </a:pPr>
            <a:endParaRPr lang="de-DE" dirty="0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250230BE-B20D-D343-D785-E328555B2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BE0AA05-39CB-7450-9D7C-3724F98E547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7D650A0-609C-93B0-8B1E-894C65997F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F3D53BFF-251A-2620-0622-A1D74D0B2680}"/>
              </a:ext>
            </a:extLst>
          </p:cNvPr>
          <p:cNvSpPr txBox="1"/>
          <p:nvPr/>
        </p:nvSpPr>
        <p:spPr>
          <a:xfrm>
            <a:off x="504047" y="5395923"/>
            <a:ext cx="1134544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 err="1">
                <a:cs typeface="Arial" panose="020B0604020202020204" pitchFamily="34" charset="0"/>
              </a:rPr>
              <a:t>Grothmann</a:t>
            </a:r>
            <a:r>
              <a:rPr lang="de-DE" sz="1400" i="1" dirty="0">
                <a:cs typeface="Arial" panose="020B0604020202020204" pitchFamily="34" charset="0"/>
              </a:rPr>
              <a:t>, T. (2018). Wege für eine handlungsmotivierende Klimakommunikation – Ergebnisse psychologischer Forschung. </a:t>
            </a:r>
            <a:r>
              <a:rPr lang="de-DE" sz="1400" dirty="0">
                <a:cs typeface="Arial" panose="020B0604020202020204" pitchFamily="34" charset="0"/>
              </a:rPr>
              <a:t>In DWD (Hrsg.): Klimakommunikation  </a:t>
            </a:r>
            <a:r>
              <a:rPr lang="de-DE" sz="1400" i="1" dirty="0">
                <a:cs typeface="Arial" panose="020B0604020202020204" pitchFamily="34" charset="0"/>
                <a:hlinkClick r:id="rId5"/>
              </a:rPr>
              <a:t>https://www.dwd.de/DE/leistungen/pbfb_verlag_promet/l_promethefte/101p.html</a:t>
            </a:r>
            <a:r>
              <a:rPr lang="de-DE" sz="1400" i="1" dirty="0">
                <a:cs typeface="Arial" panose="020B0604020202020204" pitchFamily="34" charset="0"/>
              </a:rPr>
              <a:t> </a:t>
            </a:r>
            <a:endParaRPr lang="de-DE" i="1" dirty="0">
              <a:cs typeface="Arial" panose="020B0604020202020204" pitchFamily="34" charset="0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99A901B0-616E-7DA9-01D7-B629FB2A6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Klimawandelkommunikation</a:t>
            </a:r>
          </a:p>
        </p:txBody>
      </p:sp>
    </p:spTree>
    <p:extLst>
      <p:ext uri="{BB962C8B-B14F-4D97-AF65-F5344CB8AC3E}">
        <p14:creationId xmlns:p14="http://schemas.microsoft.com/office/powerpoint/2010/main" val="1221357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36828-E9AD-8EEC-0B3B-CFC09F6DD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F18E5E32-09DC-9C87-6215-75E297531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500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722BBC00-B9D9-93AA-C711-1B80DFB07D64}"/>
              </a:ext>
            </a:extLst>
          </p:cNvPr>
          <p:cNvSpPr txBox="1"/>
          <p:nvPr/>
        </p:nvSpPr>
        <p:spPr>
          <a:xfrm>
            <a:off x="551521" y="1690062"/>
            <a:ext cx="1135968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Vorschläge für handlungsmotivierende Klimakommunikation: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Lokale bzw. regionale Klimawandel-Informationen kommunizieren (insb. beobachtete Trends)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Zielgruppenorientierung (soziale Identitäten, Werte und Normen adressieren) 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Verstärkt Gruppe adressieren (statt Individuen)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Immer Handlungsmöglichkeiten mitkommunizieren  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Positive Emotionen wecken (z.B. Hoffnung, Freude, Neugier, Stolz, Wirksamkeit)</a:t>
            </a:r>
          </a:p>
          <a:p>
            <a:pPr marL="342900" lvl="1" indent="-342900">
              <a:buClr>
                <a:schemeClr val="accent5"/>
              </a:buClr>
              <a:buSzPct val="70000"/>
              <a:buFont typeface="Wingdings" pitchFamily="2" charset="2"/>
              <a:buChar char="Ø"/>
            </a:pP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Good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sz="2200" dirty="0" err="1">
                <a:latin typeface="Arial Narrow" panose="020B0606020202030204" pitchFamily="34" charset="0"/>
                <a:cs typeface="Arial" panose="020B0604020202020204" pitchFamily="34" charset="0"/>
              </a:rPr>
              <a:t>practices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zur Stärkung von Wirksamkeitsüberzeugungen kommunizieren</a:t>
            </a: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rgbClr val="A81241"/>
              </a:buClr>
            </a:pPr>
            <a:r>
              <a:rPr lang="de-DE" sz="2200" dirty="0">
                <a:latin typeface="Arial Narrow" panose="020B0606020202030204" pitchFamily="34" charset="0"/>
              </a:rPr>
              <a:t>Der Prozess zum Klimahandeln kann in die Phasen Auslöser, gedankliche Prozesse und Klimahandeln unterteilt werden, die alle durch soziale, politische und naturräumliche Kontexte geprägt sind.</a:t>
            </a:r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84F515E0-3535-EF0B-82DF-F874FA86F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0C5C565-4DD4-6489-7D7C-C002C1C5B8E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278B6F3-CEB4-ED94-BDC1-1CCCB880D1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998DCE95-F499-8C7C-59F8-9F2F472535FD}"/>
              </a:ext>
            </a:extLst>
          </p:cNvPr>
          <p:cNvSpPr/>
          <p:nvPr/>
        </p:nvSpPr>
        <p:spPr>
          <a:xfrm>
            <a:off x="7900468" y="768267"/>
            <a:ext cx="3740011" cy="10778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 für Lehrende: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Abbildung 3-1: Einflussfaktoren des Klimahandelns von </a:t>
            </a:r>
            <a:r>
              <a:rPr lang="de-DE" dirty="0" err="1">
                <a:solidFill>
                  <a:schemeClr val="tx1"/>
                </a:solidFill>
                <a:latin typeface="Arial Narrow" panose="020B0606020202030204" pitchFamily="34" charset="0"/>
              </a:rPr>
              <a:t>Grothmann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stellt den Prozess hilfreich dar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E9EB673-1A15-BA9C-F33B-EEA2DFBBEF04}"/>
              </a:ext>
            </a:extLst>
          </p:cNvPr>
          <p:cNvSpPr txBox="1"/>
          <p:nvPr/>
        </p:nvSpPr>
        <p:spPr>
          <a:xfrm>
            <a:off x="504047" y="5450082"/>
            <a:ext cx="110436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 err="1">
                <a:cs typeface="Arial" panose="020B0604020202020204" pitchFamily="34" charset="0"/>
              </a:rPr>
              <a:t>Grothmann</a:t>
            </a:r>
            <a:r>
              <a:rPr lang="de-DE" sz="1400" i="1" dirty="0">
                <a:cs typeface="Arial" panose="020B0604020202020204" pitchFamily="34" charset="0"/>
              </a:rPr>
              <a:t>, T. (2018). Wege für eine handlungsmotivierende Klimakommunikation – Ergebnisse psychologischer Forschung. </a:t>
            </a:r>
            <a:r>
              <a:rPr lang="de-DE" sz="1400" dirty="0">
                <a:cs typeface="Arial" panose="020B0604020202020204" pitchFamily="34" charset="0"/>
              </a:rPr>
              <a:t>In DWD (Hrsg.): Klimakommunikation  </a:t>
            </a:r>
            <a:r>
              <a:rPr lang="de-DE" sz="1400" i="1" dirty="0">
                <a:cs typeface="Arial" panose="020B0604020202020204" pitchFamily="34" charset="0"/>
                <a:hlinkClick r:id="rId5"/>
              </a:rPr>
              <a:t>https://www.dwd.de/DE/leistungen/pbfb_verlag_promet/l_promethefte/101p.html</a:t>
            </a:r>
            <a:r>
              <a:rPr lang="de-DE" sz="1400" i="1" dirty="0">
                <a:cs typeface="Arial" panose="020B0604020202020204" pitchFamily="34" charset="0"/>
              </a:rPr>
              <a:t> </a:t>
            </a:r>
            <a:endParaRPr lang="de-DE" i="1" dirty="0">
              <a:cs typeface="Arial" panose="020B0604020202020204" pitchFamily="34" charset="0"/>
            </a:endParaRPr>
          </a:p>
        </p:txBody>
      </p:sp>
      <p:pic>
        <p:nvPicPr>
          <p:cNvPr id="10" name="Grafik 9" descr="Glühbirne und Zahnrad mit einfarbiger Füllung">
            <a:extLst>
              <a:ext uri="{FF2B5EF4-FFF2-40B4-BE49-F238E27FC236}">
                <a16:creationId xmlns:a16="http://schemas.microsoft.com/office/drawing/2014/main" id="{9BFA0D7F-3EFB-FE43-C4FE-78DCB94CF2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155124" y="102884"/>
            <a:ext cx="914400" cy="914400"/>
          </a:xfrm>
          <a:prstGeom prst="rect">
            <a:avLst/>
          </a:prstGeom>
        </p:spPr>
      </p:pic>
      <p:sp>
        <p:nvSpPr>
          <p:cNvPr id="9" name="Titel 8">
            <a:extLst>
              <a:ext uri="{FF2B5EF4-FFF2-40B4-BE49-F238E27FC236}">
                <a16:creationId xmlns:a16="http://schemas.microsoft.com/office/drawing/2014/main" id="{E6D4A419-6501-EEA6-5B97-1B97B1977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Klimawandelkommunikation</a:t>
            </a:r>
          </a:p>
        </p:txBody>
      </p:sp>
    </p:spTree>
    <p:extLst>
      <p:ext uri="{BB962C8B-B14F-4D97-AF65-F5344CB8AC3E}">
        <p14:creationId xmlns:p14="http://schemas.microsoft.com/office/powerpoint/2010/main" val="451852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2550" y="6254599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658A7F2-70F3-2564-BB80-00AFC59F7FDA}"/>
              </a:ext>
            </a:extLst>
          </p:cNvPr>
          <p:cNvSpPr txBox="1"/>
          <p:nvPr/>
        </p:nvSpPr>
        <p:spPr>
          <a:xfrm>
            <a:off x="571776" y="1428554"/>
            <a:ext cx="1097592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Klimakommunikation als Wissenschaftskommunikation (oft defizitär, weil nur PR) 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transformative Klimakommunikation: „wissenschaftsbasierte Kommunikation, die Wissenstransfer mit zielgruppengerechten und handlungsmotivierenden Elementen zu verbinden versteht“ (S. 164)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„Gruppenprozesse bestimmen, wie Krisen eingeordnet werden und wie Menschen </a:t>
            </a:r>
            <a:b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darauf reagieren“ (SIMPEA Modell) → kollektive Wirksamkeitserfahrungen sind nötig</a:t>
            </a:r>
          </a:p>
          <a:p>
            <a:pPr marL="342900" indent="-342900">
              <a:buClr>
                <a:schemeClr val="accent5"/>
              </a:buClr>
              <a:buSzPct val="70000"/>
              <a:buFont typeface="Symbol" pitchFamily="2" charset="2"/>
              <a:buChar char="-"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5"/>
              </a:buClr>
              <a:buSzPct val="70000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Vorschläge für eine wirksame Klimakommunikation:</a:t>
            </a:r>
          </a:p>
          <a:p>
            <a:pPr marL="342900" lvl="1" indent="-342900">
              <a:buClr>
                <a:schemeClr val="tx1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Kommunikation braucht Kreativität: Mit neuen (künstlerischen) Formaten experimentieren!</a:t>
            </a:r>
          </a:p>
          <a:p>
            <a:pPr marL="342900" lvl="1" indent="-342900">
              <a:buClr>
                <a:schemeClr val="tx1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Zukunftsvisionen für nachhaltige Lebens- &amp; Wirtschaftsweise partizipativ entwickeln</a:t>
            </a:r>
          </a:p>
          <a:p>
            <a:pPr marL="342900" lvl="1" indent="-342900">
              <a:buClr>
                <a:schemeClr val="tx1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Zukunftserzählungen nutzen, die Wissen, Werte und Emotionen transportieren</a:t>
            </a:r>
          </a:p>
          <a:p>
            <a:pPr marL="342900" lvl="1" indent="-342900">
              <a:buClr>
                <a:schemeClr val="tx1"/>
              </a:buClr>
              <a:buSzPct val="70000"/>
              <a:buFont typeface="Wingdings" pitchFamily="2" charset="2"/>
              <a:buChar char="Ø"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Wissenschaft: Kooperative, konzertante und orientierende Kommunikation im Dienst der Gesellschaft</a:t>
            </a:r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B6100DB4-C90E-EF7C-0EB8-B3AF8E001C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Kommunale Klimaanpassung</a:t>
            </a:r>
            <a:r>
              <a:rPr lang="de-DE" dirty="0"/>
              <a:t>| Kommunikation &amp; Beteiligung 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3503540-5548-5883-6530-25EAA3B42305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F77AF4A-0B5B-ACD2-F2B6-ADD1DD565D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0B95F67E-ACFE-5AA7-47B9-8507D5AD412A}"/>
              </a:ext>
            </a:extLst>
          </p:cNvPr>
          <p:cNvSpPr txBox="1"/>
          <p:nvPr/>
        </p:nvSpPr>
        <p:spPr>
          <a:xfrm>
            <a:off x="504047" y="5616209"/>
            <a:ext cx="110436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latin typeface="Arial Narrow" panose="020B0606020202030204" pitchFamily="34" charset="0"/>
                <a:cs typeface="Arial" panose="020B0604020202020204" pitchFamily="34" charset="0"/>
              </a:rPr>
              <a:t>Trümper, S. &amp; Beck, M.-L. (2021). Transformative Klimakommunikation: Veränderungsprozesse in Wissenschaft und Gesellschaft anstoßen. GAIA 30/3: 162-167.  </a:t>
            </a:r>
            <a:endParaRPr lang="de-DE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7395FA5F-7917-3DDB-7268-455B29E72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Klimawandelkommunikation Nach Trümper &amp; Beck</a:t>
            </a:r>
          </a:p>
        </p:txBody>
      </p:sp>
    </p:spTree>
    <p:extLst>
      <p:ext uri="{BB962C8B-B14F-4D97-AF65-F5344CB8AC3E}">
        <p14:creationId xmlns:p14="http://schemas.microsoft.com/office/powerpoint/2010/main" val="103821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euphana2020">
      <a:dk1>
        <a:sysClr val="windowText" lastClr="000000"/>
      </a:dk1>
      <a:lt1>
        <a:sysClr val="window" lastClr="FFFFFF"/>
      </a:lt1>
      <a:dk2>
        <a:srgbClr val="80867B"/>
      </a:dk2>
      <a:lt2>
        <a:srgbClr val="C9D2D5"/>
      </a:lt2>
      <a:accent1>
        <a:srgbClr val="927B2D"/>
      </a:accent1>
      <a:accent2>
        <a:srgbClr val="8D8E3D"/>
      </a:accent2>
      <a:accent3>
        <a:srgbClr val="66787C"/>
      </a:accent3>
      <a:accent4>
        <a:srgbClr val="80867B"/>
      </a:accent4>
      <a:accent5>
        <a:srgbClr val="691633"/>
      </a:accent5>
      <a:accent6>
        <a:srgbClr val="C9D2D5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-vorlage-2020a.potx" id="{A0A64658-FE4E-45A1-B507-FE5923CFDD35}" vid="{B9E83A5E-B142-420D-9C12-8C74BE2D195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3561</Words>
  <Application>Microsoft Office PowerPoint</Application>
  <PresentationFormat>Breitbild</PresentationFormat>
  <Paragraphs>329</Paragraphs>
  <Slides>26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3" baseType="lpstr">
      <vt:lpstr>-webkit-standard</vt:lpstr>
      <vt:lpstr>Wingdings</vt:lpstr>
      <vt:lpstr>Calibri</vt:lpstr>
      <vt:lpstr>Arial Narrow</vt:lpstr>
      <vt:lpstr>Symbol</vt:lpstr>
      <vt:lpstr>Arial</vt:lpstr>
      <vt:lpstr>Office</vt:lpstr>
      <vt:lpstr>PowerPoint-Präsentation</vt:lpstr>
      <vt:lpstr>PowerPoint-Präsentation</vt:lpstr>
      <vt:lpstr>LernZiele Für diese Einheit</vt:lpstr>
      <vt:lpstr>Themenübersicht </vt:lpstr>
      <vt:lpstr> Ankommen &amp; Check In</vt:lpstr>
      <vt:lpstr>Schutzmechanismen</vt:lpstr>
      <vt:lpstr>Klimawandelkommunikation</vt:lpstr>
      <vt:lpstr>Klimawandelkommunikation</vt:lpstr>
      <vt:lpstr>Klimawandelkommunikation Nach Trümper &amp; Beck</vt:lpstr>
      <vt:lpstr>Klimawandelkommunikation</vt:lpstr>
      <vt:lpstr>Klimawandelkommunikation </vt:lpstr>
      <vt:lpstr> Zielgruppenspezifische Kommunikation</vt:lpstr>
      <vt:lpstr>Klima- und nachhaltigkeitsberichte in kommunen</vt:lpstr>
      <vt:lpstr>Bürger*innenbeteiligung bei kommunaler Klimaanpassung </vt:lpstr>
      <vt:lpstr>Bürger*innenbeteiligung bei kommunaler Klimaanpassung</vt:lpstr>
      <vt:lpstr>Bürger*innenbeteiligung bei kommunaler Klimaanpassung</vt:lpstr>
      <vt:lpstr>Bürger*innenbeteiligung bei kommunaler Klimaanpassung</vt:lpstr>
      <vt:lpstr>Bürger*innenbeteiligung: Ladder of Participation</vt:lpstr>
      <vt:lpstr>Bürger*innenbeteiligung</vt:lpstr>
      <vt:lpstr>PowerPoint-Präsentation</vt:lpstr>
      <vt:lpstr>Spielerische Klimakommunikation</vt:lpstr>
      <vt:lpstr>Fazit</vt:lpstr>
      <vt:lpstr>Reflexion der LernZiele Für diese Einheit</vt:lpstr>
      <vt:lpstr>Literatur</vt:lpstr>
      <vt:lpstr>Bildquellen</vt:lpstr>
      <vt:lpstr>PowerPoint-Präsentation</vt:lpstr>
    </vt:vector>
  </TitlesOfParts>
  <Manager>Jens Stein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 Steinhardt</dc:creator>
  <cp:lastModifiedBy>Pia Redenius</cp:lastModifiedBy>
  <cp:revision>37</cp:revision>
  <dcterms:created xsi:type="dcterms:W3CDTF">2024-12-03T19:37:13Z</dcterms:created>
  <dcterms:modified xsi:type="dcterms:W3CDTF">2025-04-07T14:45:19Z</dcterms:modified>
</cp:coreProperties>
</file>